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4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6" r:id="rId8"/>
    <p:sldId id="267" r:id="rId9"/>
    <p:sldId id="268" r:id="rId10"/>
    <p:sldId id="263" r:id="rId11"/>
    <p:sldId id="264" r:id="rId12"/>
    <p:sldId id="265" r:id="rId13"/>
    <p:sldId id="269" r:id="rId14"/>
    <p:sldId id="270" r:id="rId15"/>
    <p:sldId id="262" r:id="rId16"/>
    <p:sldId id="271" r:id="rId17"/>
    <p:sldId id="272" r:id="rId18"/>
    <p:sldId id="273" r:id="rId19"/>
    <p:sldId id="274" r:id="rId20"/>
    <p:sldId id="275" r:id="rId21"/>
    <p:sldId id="276" r:id="rId22"/>
    <p:sldId id="340" r:id="rId23"/>
    <p:sldId id="277" r:id="rId24"/>
    <p:sldId id="278" r:id="rId25"/>
    <p:sldId id="280" r:id="rId26"/>
    <p:sldId id="281" r:id="rId27"/>
    <p:sldId id="338" r:id="rId28"/>
    <p:sldId id="279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1" r:id="rId38"/>
    <p:sldId id="292" r:id="rId39"/>
    <p:sldId id="293" r:id="rId40"/>
    <p:sldId id="305" r:id="rId41"/>
    <p:sldId id="290" r:id="rId42"/>
    <p:sldId id="324" r:id="rId43"/>
    <p:sldId id="325" r:id="rId44"/>
    <p:sldId id="306" r:id="rId45"/>
    <p:sldId id="307" r:id="rId46"/>
    <p:sldId id="317" r:id="rId47"/>
    <p:sldId id="318" r:id="rId48"/>
    <p:sldId id="319" r:id="rId49"/>
    <p:sldId id="327" r:id="rId50"/>
    <p:sldId id="328" r:id="rId51"/>
    <p:sldId id="320" r:id="rId52"/>
    <p:sldId id="321" r:id="rId53"/>
    <p:sldId id="322" r:id="rId54"/>
    <p:sldId id="323" r:id="rId55"/>
    <p:sldId id="310" r:id="rId56"/>
    <p:sldId id="311" r:id="rId57"/>
    <p:sldId id="315" r:id="rId58"/>
    <p:sldId id="316" r:id="rId59"/>
    <p:sldId id="294" r:id="rId60"/>
    <p:sldId id="329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296" r:id="rId69"/>
    <p:sldId id="339" r:id="rId7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99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2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24-Jun-12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24-Jun-12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24-Jun-12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Philip Duval - TINE Overview</a:t>
            </a: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02AC1-26F8-4412-8431-0298428CC0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3544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Philip Duval - TINE Overview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E445C-936D-4898-AF04-49835BA1FF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6055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Philip Duval - TINE Overview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E4C3-8CA2-48CD-BACA-FBB128CA6A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118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24-Jun-12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24-Jun-12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24-Jun-12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24-Jun-12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24-Jun-12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24-Jun-12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24-Jun-12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24-Jun-12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24-Jun-12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tinetracker.desy.de/" TargetMode="External"/><Relationship Id="rId2" Type="http://schemas.openxmlformats.org/officeDocument/2006/relationships/hyperlink" Target="http://tineforum.desy.de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3.png"/><Relationship Id="rId5" Type="http://schemas.openxmlformats.org/officeDocument/2006/relationships/oleObject" Target="../embeddings/oleObject2.bin"/><Relationship Id="rId4" Type="http://schemas.openxmlformats.org/officeDocument/2006/relationships/hyperlink" Target="http://tine.desy.de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Controlling Large and Small Systems Using </a:t>
            </a:r>
            <a:r>
              <a:rPr lang="en-US" dirty="0" smtClean="0"/>
              <a:t>TINE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(your own mileage may vary 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260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System Models (a review)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I: Database Model </a:t>
            </a:r>
          </a:p>
          <a:p>
            <a:pPr lvl="1"/>
            <a:r>
              <a:rPr lang="en-US" dirty="0">
                <a:solidFill>
                  <a:srgbClr val="CC3300"/>
                </a:solidFill>
              </a:rPr>
              <a:t>EPICS</a:t>
            </a:r>
            <a:r>
              <a:rPr lang="en-US" dirty="0"/>
              <a:t>, </a:t>
            </a:r>
            <a:r>
              <a:rPr lang="en-US" dirty="0">
                <a:solidFill>
                  <a:srgbClr val="CC3300"/>
                </a:solidFill>
              </a:rPr>
              <a:t>VISTA</a:t>
            </a:r>
            <a:r>
              <a:rPr lang="en-US" dirty="0"/>
              <a:t> </a:t>
            </a:r>
            <a:r>
              <a:rPr lang="en-US" sz="1400" dirty="0"/>
              <a:t>(i.e. </a:t>
            </a:r>
            <a:r>
              <a:rPr lang="en-US" sz="1400" dirty="0" err="1"/>
              <a:t>VSystem</a:t>
            </a:r>
            <a:r>
              <a:rPr lang="en-US" sz="1400" dirty="0"/>
              <a:t> not the OS)</a:t>
            </a:r>
          </a:p>
          <a:p>
            <a:pPr lvl="1"/>
            <a:r>
              <a:rPr lang="en-US" dirty="0"/>
              <a:t>Control system data are </a:t>
            </a:r>
            <a:r>
              <a:rPr lang="en-US" i="1" dirty="0">
                <a:solidFill>
                  <a:srgbClr val="3366FF"/>
                </a:solidFill>
              </a:rPr>
              <a:t>elements in a database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Transfer </a:t>
            </a:r>
            <a:r>
              <a:rPr lang="en-US" i="1" dirty="0">
                <a:solidFill>
                  <a:srgbClr val="3366FF"/>
                </a:solidFill>
              </a:rPr>
              <a:t>Process Variables</a:t>
            </a:r>
          </a:p>
          <a:p>
            <a:pPr lvl="2"/>
            <a:r>
              <a:rPr lang="en-US" sz="2400" dirty="0" err="1"/>
              <a:t>pvData</a:t>
            </a:r>
            <a:r>
              <a:rPr lang="en-US" sz="2400" dirty="0"/>
              <a:t> have names</a:t>
            </a:r>
          </a:p>
          <a:p>
            <a:pPr lvl="2"/>
            <a:r>
              <a:rPr lang="en-US" sz="2400" dirty="0"/>
              <a:t>Actions are ‘get’, ‘set’, ‘monitor’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BUT</a:t>
            </a:r>
            <a:r>
              <a:rPr lang="en-US" dirty="0"/>
              <a:t>: Some things aren’t variables at all !</a:t>
            </a:r>
          </a:p>
          <a:p>
            <a:pPr lvl="2"/>
            <a:r>
              <a:rPr lang="en-US" dirty="0"/>
              <a:t>e.g. command and calls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9712" y="5157192"/>
            <a:ext cx="4608512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an epics </a:t>
            </a:r>
            <a:r>
              <a:rPr lang="en-US" dirty="0" err="1" smtClean="0"/>
              <a:t>pv</a:t>
            </a:r>
            <a:r>
              <a:rPr lang="en-US" dirty="0" smtClean="0"/>
              <a:t>:  “G47c:K:KL:B12:TR4_02_ai”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4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System Models (a review)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981950" cy="4090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Model II: Device Server Model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CC3300"/>
                </a:solidFill>
              </a:rPr>
              <a:t>TANGO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C3300"/>
                </a:solidFill>
              </a:rPr>
              <a:t>DOOCS</a:t>
            </a:r>
            <a:r>
              <a:rPr lang="en-US" sz="2000" dirty="0"/>
              <a:t>, </a:t>
            </a:r>
            <a:r>
              <a:rPr lang="en-US" sz="2000" dirty="0" smtClean="0">
                <a:solidFill>
                  <a:srgbClr val="CC3300"/>
                </a:solidFill>
              </a:rPr>
              <a:t>STARS</a:t>
            </a:r>
            <a:r>
              <a:rPr lang="en-US" sz="2000" dirty="0">
                <a:solidFill>
                  <a:srgbClr val="CC3300"/>
                </a:solidFill>
              </a:rPr>
              <a:t>*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C3300"/>
                </a:solidFill>
              </a:rPr>
              <a:t>TINE*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Elements are controllable objects managed by a device server.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Instance of such an object is a </a:t>
            </a:r>
            <a:r>
              <a:rPr lang="en-US" sz="2000" i="1" dirty="0">
                <a:solidFill>
                  <a:srgbClr val="3366FF"/>
                </a:solidFill>
              </a:rPr>
              <a:t>device</a:t>
            </a:r>
            <a:r>
              <a:rPr lang="en-US" sz="2000" dirty="0"/>
              <a:t>, with a hierarchical name.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Actions pertaining to a device given by its </a:t>
            </a:r>
            <a:r>
              <a:rPr lang="en-US" sz="2000" i="1" dirty="0">
                <a:solidFill>
                  <a:srgbClr val="3366FF"/>
                </a:solidFill>
              </a:rPr>
              <a:t>properties</a:t>
            </a:r>
            <a:r>
              <a:rPr lang="en-US" sz="2000" dirty="0"/>
              <a:t> !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i.e. </a:t>
            </a:r>
            <a:r>
              <a:rPr lang="en-US" sz="1800" i="1" dirty="0">
                <a:solidFill>
                  <a:srgbClr val="9933FF"/>
                </a:solidFill>
              </a:rPr>
              <a:t>get</a:t>
            </a:r>
            <a:r>
              <a:rPr lang="en-US" sz="1800" dirty="0"/>
              <a:t>, </a:t>
            </a:r>
            <a:r>
              <a:rPr lang="en-US" sz="1800" i="1" dirty="0">
                <a:solidFill>
                  <a:srgbClr val="9933FF"/>
                </a:solidFill>
              </a:rPr>
              <a:t>set</a:t>
            </a:r>
            <a:r>
              <a:rPr lang="en-US" sz="1800" dirty="0"/>
              <a:t>, </a:t>
            </a:r>
            <a:r>
              <a:rPr lang="en-US" sz="1800" i="1" dirty="0">
                <a:solidFill>
                  <a:srgbClr val="9933FF"/>
                </a:solidFill>
              </a:rPr>
              <a:t>monitor</a:t>
            </a:r>
            <a:r>
              <a:rPr lang="en-US" sz="1800" dirty="0"/>
              <a:t>, </a:t>
            </a:r>
            <a:r>
              <a:rPr lang="en-US" sz="1800" i="1" dirty="0">
                <a:solidFill>
                  <a:srgbClr val="9933FF"/>
                </a:solidFill>
              </a:rPr>
              <a:t>call</a:t>
            </a:r>
            <a:r>
              <a:rPr lang="en-US" sz="1800" dirty="0"/>
              <a:t> some </a:t>
            </a:r>
            <a:r>
              <a:rPr lang="en-US" i="1" dirty="0">
                <a:solidFill>
                  <a:srgbClr val="3366FF"/>
                </a:solidFill>
              </a:rPr>
              <a:t>property</a:t>
            </a:r>
            <a:r>
              <a:rPr lang="en-US" sz="1800" dirty="0"/>
              <a:t> OR </a:t>
            </a:r>
            <a:r>
              <a:rPr lang="en-US" sz="1800" i="1" dirty="0">
                <a:solidFill>
                  <a:srgbClr val="9933FF"/>
                </a:solidFill>
              </a:rPr>
              <a:t>command</a:t>
            </a:r>
            <a:r>
              <a:rPr lang="en-US" sz="1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BUT</a:t>
            </a:r>
            <a:r>
              <a:rPr lang="en-US" sz="2000" dirty="0"/>
              <a:t>: some things aren’t devices !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e.g. </a:t>
            </a:r>
            <a:r>
              <a:rPr lang="en-US" sz="4000" baseline="-25000" dirty="0"/>
              <a:t>“</a:t>
            </a:r>
            <a:r>
              <a:rPr lang="en-US" sz="4000" baseline="-25000" dirty="0">
                <a:cs typeface="Arial" charset="0"/>
              </a:rPr>
              <a:t>*”</a:t>
            </a:r>
            <a:r>
              <a:rPr lang="en-US" sz="1800" dirty="0"/>
              <a:t> is NOT a device.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AND</a:t>
            </a:r>
            <a:r>
              <a:rPr lang="en-US" sz="2000" dirty="0"/>
              <a:t>: some services are </a:t>
            </a:r>
            <a:r>
              <a:rPr lang="en-US" sz="2000" i="1" dirty="0">
                <a:solidFill>
                  <a:srgbClr val="009900"/>
                </a:solidFill>
              </a:rPr>
              <a:t>Property-orientated</a:t>
            </a:r>
            <a:r>
              <a:rPr lang="en-US" sz="2000" dirty="0"/>
              <a:t> 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600" y="5301208"/>
            <a:ext cx="720080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TINE device </a:t>
            </a:r>
            <a:r>
              <a:rPr lang="en-US" dirty="0"/>
              <a:t>server address: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rgbClr val="0070C0"/>
                </a:solidFill>
              </a:rPr>
              <a:t>/</a:t>
            </a:r>
            <a:r>
              <a:rPr lang="en-US" dirty="0" smtClean="0"/>
              <a:t>PETRA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 smtClean="0"/>
              <a:t>BPM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 smtClean="0"/>
              <a:t>BPM_SWR_13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 err="1" smtClean="0"/>
              <a:t>Orbit.X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23928" y="60212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context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60212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server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60212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device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2280" y="60212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property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7632340" y="5733256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300192" y="5733256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292080" y="5733256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427984" y="5733256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1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System Models (a review)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556792"/>
            <a:ext cx="7694613" cy="4235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/>
              <a:t>Model III: Property Server Model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CC3300"/>
                </a:solidFill>
              </a:rPr>
              <a:t>STARS*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C3300"/>
                </a:solidFill>
              </a:rPr>
              <a:t>TINE*</a:t>
            </a:r>
            <a:r>
              <a:rPr lang="en-US" sz="2000" dirty="0"/>
              <a:t> 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Elements </a:t>
            </a:r>
            <a:r>
              <a:rPr lang="en-US" sz="2000" dirty="0"/>
              <a:t>are </a:t>
            </a:r>
            <a:r>
              <a:rPr lang="en-US" sz="2000" i="1" dirty="0">
                <a:solidFill>
                  <a:srgbClr val="009900"/>
                </a:solidFill>
              </a:rPr>
              <a:t>services</a:t>
            </a:r>
            <a:r>
              <a:rPr lang="en-US" sz="2000" dirty="0"/>
              <a:t> with </a:t>
            </a:r>
            <a:r>
              <a:rPr lang="en-US" sz="2000" i="1" dirty="0">
                <a:solidFill>
                  <a:srgbClr val="3366FF"/>
                </a:solidFill>
              </a:rPr>
              <a:t>properties</a:t>
            </a:r>
            <a:r>
              <a:rPr lang="en-US" sz="2000" dirty="0"/>
              <a:t> (or methods)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Same basic hierarchy as Device Server Model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Properties have </a:t>
            </a:r>
            <a:r>
              <a:rPr lang="en-US" sz="2000" i="1" dirty="0">
                <a:solidFill>
                  <a:srgbClr val="7030A0"/>
                </a:solidFill>
              </a:rPr>
              <a:t>Keywords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(instead of Devices having Properties)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e.g. Middle layer services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Name Server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Central Alarm Server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Central Archive Server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CDI Server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etc.</a:t>
            </a:r>
          </a:p>
          <a:p>
            <a:pPr lvl="1">
              <a:lnSpc>
                <a:spcPct val="8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BUT</a:t>
            </a:r>
            <a:r>
              <a:rPr lang="en-US" sz="2000" dirty="0"/>
              <a:t>: Not everything divides cleanly into </a:t>
            </a:r>
            <a:r>
              <a:rPr lang="en-US" sz="2000" i="1" dirty="0">
                <a:solidFill>
                  <a:srgbClr val="009900"/>
                </a:solidFill>
              </a:rPr>
              <a:t>Device Server</a:t>
            </a:r>
            <a:r>
              <a:rPr lang="en-US" sz="2000" dirty="0"/>
              <a:t> or </a:t>
            </a:r>
            <a:r>
              <a:rPr lang="en-US" sz="2000" i="1" dirty="0">
                <a:solidFill>
                  <a:srgbClr val="009900"/>
                </a:solidFill>
              </a:rPr>
              <a:t>Property Server </a:t>
            </a:r>
            <a:r>
              <a:rPr lang="en-US" sz="2000" dirty="0"/>
              <a:t>!</a:t>
            </a:r>
          </a:p>
          <a:p>
            <a:pPr lvl="1">
              <a:lnSpc>
                <a:spcPct val="80000"/>
              </a:lnSpc>
            </a:pPr>
            <a:endParaRPr lang="en-US" sz="2000" i="1" dirty="0">
              <a:solidFill>
                <a:srgbClr val="00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805264"/>
            <a:ext cx="7560840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TINE property </a:t>
            </a:r>
            <a:r>
              <a:rPr lang="en-US" sz="1600" dirty="0"/>
              <a:t>server address: “</a:t>
            </a:r>
            <a:r>
              <a:rPr lang="en-US" sz="1600" dirty="0">
                <a:solidFill>
                  <a:srgbClr val="0070C0"/>
                </a:solidFill>
              </a:rPr>
              <a:t>/</a:t>
            </a:r>
            <a:r>
              <a:rPr lang="en-US" sz="1600" dirty="0"/>
              <a:t>HASYLAB</a:t>
            </a:r>
            <a:r>
              <a:rPr lang="en-US" sz="1600" dirty="0">
                <a:solidFill>
                  <a:srgbClr val="0070C0"/>
                </a:solidFill>
              </a:rPr>
              <a:t>/</a:t>
            </a:r>
            <a:r>
              <a:rPr lang="en-US" sz="1600" dirty="0"/>
              <a:t>Petra3_P12vil.CDI</a:t>
            </a:r>
            <a:r>
              <a:rPr lang="en-US" sz="1600" dirty="0">
                <a:solidFill>
                  <a:srgbClr val="0070C0"/>
                </a:solidFill>
              </a:rPr>
              <a:t>/</a:t>
            </a:r>
            <a:r>
              <a:rPr lang="en-US" sz="1600" dirty="0"/>
              <a:t>BS_0</a:t>
            </a:r>
            <a:r>
              <a:rPr lang="en-US" sz="1600" dirty="0">
                <a:solidFill>
                  <a:srgbClr val="0070C0"/>
                </a:solidFill>
              </a:rPr>
              <a:t>/</a:t>
            </a:r>
            <a:r>
              <a:rPr lang="en-US" sz="1600" dirty="0"/>
              <a:t>STELLUNG”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9872" y="63093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context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63093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server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63093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keyword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63093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property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23928" y="6093296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148064" y="6093296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372200" y="6093296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308304" y="6093296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5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3826768" cy="377301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Device Servers</a:t>
            </a:r>
          </a:p>
          <a:p>
            <a:pPr lvl="1"/>
            <a:r>
              <a:rPr lang="en-US" i="1" dirty="0" smtClean="0"/>
              <a:t>Instances</a:t>
            </a:r>
            <a:r>
              <a:rPr lang="en-US" dirty="0" smtClean="0"/>
              <a:t> of hardware devices</a:t>
            </a:r>
          </a:p>
          <a:p>
            <a:pPr lvl="1"/>
            <a:r>
              <a:rPr lang="en-US" dirty="0" smtClean="0"/>
              <a:t>Hierarchy is </a:t>
            </a:r>
            <a:r>
              <a:rPr lang="en-US" i="1" dirty="0" smtClean="0">
                <a:solidFill>
                  <a:srgbClr val="7030A0"/>
                </a:solidFill>
              </a:rPr>
              <a:t>flat</a:t>
            </a:r>
            <a:r>
              <a:rPr lang="en-US" dirty="0" smtClean="0"/>
              <a:t> or </a:t>
            </a:r>
            <a:r>
              <a:rPr lang="en-US" i="1" dirty="0" smtClean="0">
                <a:solidFill>
                  <a:srgbClr val="7030A0"/>
                </a:solidFill>
              </a:rPr>
              <a:t>device-oriented</a:t>
            </a:r>
          </a:p>
          <a:p>
            <a:pPr lvl="2"/>
            <a:r>
              <a:rPr lang="en-US" dirty="0" smtClean="0"/>
              <a:t>Each device supports a set of properties</a:t>
            </a:r>
          </a:p>
          <a:p>
            <a:pPr lvl="1"/>
            <a:r>
              <a:rPr lang="en-US" i="1" dirty="0" smtClean="0"/>
              <a:t>The device has properties 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e.g. BPM, BLM, VAC.ION_PUMP, …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524678"/>
            <a:ext cx="4032447" cy="268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1007"/>
            <a:ext cx="4032447" cy="268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5436096" y="1124744"/>
            <a:ext cx="576064" cy="36004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36096" y="4077072"/>
            <a:ext cx="576064" cy="36004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156176" y="1304764"/>
            <a:ext cx="504056" cy="18002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156175" y="4437112"/>
            <a:ext cx="504057" cy="720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99592" y="5229200"/>
            <a:ext cx="3024336" cy="923330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Introducing the Instant Client :</a:t>
            </a:r>
          </a:p>
          <a:p>
            <a:r>
              <a:rPr lang="en-US" dirty="0" smtClean="0"/>
              <a:t>- a control system 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3682752" cy="46805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Property Servers</a:t>
            </a:r>
          </a:p>
          <a:p>
            <a:pPr lvl="1"/>
            <a:r>
              <a:rPr lang="en-US" i="1" dirty="0" smtClean="0"/>
              <a:t>Services</a:t>
            </a:r>
            <a:r>
              <a:rPr lang="en-US" dirty="0" smtClean="0"/>
              <a:t> accessed by properties</a:t>
            </a:r>
          </a:p>
          <a:p>
            <a:pPr lvl="1"/>
            <a:r>
              <a:rPr lang="en-US" dirty="0" smtClean="0"/>
              <a:t>Hierarchy is </a:t>
            </a:r>
            <a:r>
              <a:rPr lang="en-US" i="1" dirty="0" smtClean="0">
                <a:solidFill>
                  <a:srgbClr val="7030A0"/>
                </a:solidFill>
              </a:rPr>
              <a:t>flat</a:t>
            </a:r>
            <a:r>
              <a:rPr lang="en-US" dirty="0" smtClean="0"/>
              <a:t> or </a:t>
            </a:r>
            <a:r>
              <a:rPr lang="en-US" i="1" dirty="0">
                <a:solidFill>
                  <a:srgbClr val="7030A0"/>
                </a:solidFill>
              </a:rPr>
              <a:t>property-oriented</a:t>
            </a:r>
          </a:p>
          <a:p>
            <a:pPr lvl="2"/>
            <a:r>
              <a:rPr lang="en-US" dirty="0" smtClean="0"/>
              <a:t>Each property supports a set of ‘devices’ (i.e. keywords)</a:t>
            </a:r>
          </a:p>
          <a:p>
            <a:pPr lvl="1"/>
            <a:r>
              <a:rPr lang="en-US" i="1" dirty="0" smtClean="0"/>
              <a:t>The server has properties </a:t>
            </a:r>
            <a:r>
              <a:rPr lang="en-US" dirty="0" smtClean="0"/>
              <a:t>!</a:t>
            </a:r>
          </a:p>
          <a:p>
            <a:pPr lvl="1"/>
            <a:r>
              <a:rPr lang="en-US" dirty="0"/>
              <a:t>e.g. </a:t>
            </a:r>
            <a:r>
              <a:rPr lang="en-US" dirty="0" smtClean="0"/>
              <a:t>ARCHIVER, CAS, any CDI server, 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72683"/>
            <a:ext cx="3960440" cy="264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64227"/>
            <a:ext cx="3960440" cy="264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6516216" y="1196752"/>
            <a:ext cx="720080" cy="288032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16216" y="4221088"/>
            <a:ext cx="792088" cy="288032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228184" y="1484784"/>
            <a:ext cx="360040" cy="26402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156176" y="4509120"/>
            <a:ext cx="432048" cy="14401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9552" y="5589240"/>
            <a:ext cx="5976664" cy="646331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Now, maybe you understand why the Instant Client does </a:t>
            </a:r>
            <a:r>
              <a:rPr lang="en-US" dirty="0" smtClean="0">
                <a:solidFill>
                  <a:srgbClr val="C00000"/>
                </a:solidFill>
              </a:rPr>
              <a:t>NOT</a:t>
            </a:r>
            <a:r>
              <a:rPr lang="en-US" dirty="0" smtClean="0"/>
              <a:t> use device-tree browsing but instead combo boxes!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Okay</a:t>
            </a:r>
            <a:r>
              <a:rPr lang="en-US" dirty="0" smtClean="0"/>
              <a:t>.  That’s how a </a:t>
            </a:r>
            <a:r>
              <a:rPr lang="en-US" dirty="0" smtClean="0">
                <a:solidFill>
                  <a:srgbClr val="7030A0"/>
                </a:solidFill>
              </a:rPr>
              <a:t>client</a:t>
            </a:r>
            <a:r>
              <a:rPr lang="en-US" dirty="0" smtClean="0"/>
              <a:t> addresses some </a:t>
            </a:r>
            <a:r>
              <a:rPr lang="en-US" dirty="0" smtClean="0">
                <a:solidFill>
                  <a:srgbClr val="C00000"/>
                </a:solidFill>
              </a:rPr>
              <a:t>remote thing </a:t>
            </a:r>
            <a:r>
              <a:rPr lang="en-US" dirty="0" smtClean="0"/>
              <a:t>in the control system!</a:t>
            </a:r>
          </a:p>
          <a:p>
            <a:r>
              <a:rPr lang="en-US" dirty="0" smtClean="0"/>
              <a:t>How do I send the </a:t>
            </a:r>
            <a:r>
              <a:rPr lang="en-US" dirty="0" smtClean="0">
                <a:solidFill>
                  <a:srgbClr val="C00000"/>
                </a:solidFill>
              </a:rPr>
              <a:t>remote thing </a:t>
            </a:r>
            <a:r>
              <a:rPr lang="en-US" dirty="0" smtClean="0"/>
              <a:t>a </a:t>
            </a:r>
            <a:r>
              <a:rPr lang="en-US" i="1" dirty="0" smtClean="0">
                <a:solidFill>
                  <a:srgbClr val="002060"/>
                </a:solidFill>
              </a:rPr>
              <a:t>command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Security issues.</a:t>
            </a:r>
          </a:p>
          <a:p>
            <a:pPr lvl="1"/>
            <a:r>
              <a:rPr lang="en-US" dirty="0" smtClean="0"/>
              <a:t>Classic ‘transaction’ </a:t>
            </a:r>
          </a:p>
          <a:p>
            <a:r>
              <a:rPr lang="en-US" dirty="0" smtClean="0"/>
              <a:t>How do I monitor the information from that </a:t>
            </a:r>
            <a:r>
              <a:rPr lang="en-US" dirty="0" smtClean="0">
                <a:solidFill>
                  <a:srgbClr val="C00000"/>
                </a:solidFill>
              </a:rPr>
              <a:t>remote thing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much data is involved (the </a:t>
            </a:r>
            <a:r>
              <a:rPr lang="en-US" dirty="0" smtClean="0">
                <a:solidFill>
                  <a:srgbClr val="7030A0"/>
                </a:solidFill>
              </a:rPr>
              <a:t>payload</a:t>
            </a:r>
            <a:r>
              <a:rPr lang="en-US" dirty="0" smtClean="0"/>
              <a:t>)?</a:t>
            </a:r>
          </a:p>
          <a:p>
            <a:pPr lvl="1"/>
            <a:r>
              <a:rPr lang="en-US" dirty="0" smtClean="0"/>
              <a:t>How fast does the </a:t>
            </a:r>
            <a:r>
              <a:rPr lang="en-US" dirty="0" smtClean="0">
                <a:solidFill>
                  <a:srgbClr val="7030A0"/>
                </a:solidFill>
              </a:rPr>
              <a:t>update rate </a:t>
            </a:r>
            <a:r>
              <a:rPr lang="en-US" dirty="0" smtClean="0"/>
              <a:t>need to be?</a:t>
            </a:r>
          </a:p>
          <a:p>
            <a:pPr lvl="1"/>
            <a:r>
              <a:rPr lang="en-US" dirty="0" smtClean="0"/>
              <a:t>How </a:t>
            </a:r>
            <a:r>
              <a:rPr lang="en-US" dirty="0" smtClean="0">
                <a:solidFill>
                  <a:srgbClr val="7030A0"/>
                </a:solidFill>
              </a:rPr>
              <a:t>many</a:t>
            </a:r>
            <a:r>
              <a:rPr lang="en-US" dirty="0" smtClean="0"/>
              <a:t> other </a:t>
            </a:r>
            <a:r>
              <a:rPr lang="en-US" dirty="0" smtClean="0">
                <a:solidFill>
                  <a:srgbClr val="7030A0"/>
                </a:solidFill>
              </a:rPr>
              <a:t>clients</a:t>
            </a:r>
            <a:r>
              <a:rPr lang="en-US" dirty="0" smtClean="0"/>
              <a:t> are doing this?</a:t>
            </a:r>
          </a:p>
          <a:p>
            <a:pPr lvl="1"/>
            <a:r>
              <a:rPr lang="en-US" dirty="0" smtClean="0"/>
              <a:t>=&gt; </a:t>
            </a:r>
            <a:r>
              <a:rPr lang="en-US" dirty="0" smtClean="0">
                <a:solidFill>
                  <a:srgbClr val="C00000"/>
                </a:solidFill>
              </a:rPr>
              <a:t>load</a:t>
            </a:r>
            <a:r>
              <a:rPr lang="en-US" dirty="0" smtClean="0"/>
              <a:t> on server, </a:t>
            </a:r>
            <a:r>
              <a:rPr lang="en-US" dirty="0" smtClean="0">
                <a:solidFill>
                  <a:srgbClr val="C00000"/>
                </a:solidFill>
              </a:rPr>
              <a:t>load</a:t>
            </a:r>
            <a:r>
              <a:rPr lang="en-US" dirty="0" smtClean="0"/>
              <a:t> on network (mostly from monitoring)</a:t>
            </a:r>
          </a:p>
          <a:p>
            <a:pPr lvl="1"/>
            <a:endParaRPr lang="en-US" dirty="0"/>
          </a:p>
          <a:p>
            <a:r>
              <a:rPr lang="en-US" dirty="0" smtClean="0"/>
              <a:t>What </a:t>
            </a:r>
            <a:r>
              <a:rPr lang="en-US" dirty="0" smtClean="0">
                <a:solidFill>
                  <a:srgbClr val="009900"/>
                </a:solidFill>
              </a:rPr>
              <a:t>API</a:t>
            </a:r>
            <a:r>
              <a:rPr lang="en-US" dirty="0" smtClean="0"/>
              <a:t> is available?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76056" y="5939988"/>
            <a:ext cx="3240360" cy="369332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Control System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62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Flow Memes : 0</a:t>
            </a:r>
            <a:r>
              <a:rPr lang="en-US" baseline="30000" smtClean="0"/>
              <a:t>th</a:t>
            </a:r>
            <a:r>
              <a:rPr lang="en-US" smtClean="0"/>
              <a:t> Order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32248"/>
            <a:ext cx="8229600" cy="1972816"/>
          </a:xfrm>
        </p:spPr>
        <p:txBody>
          <a:bodyPr/>
          <a:lstStyle/>
          <a:p>
            <a:pPr eaLnBrk="1" hangingPunct="1"/>
            <a:r>
              <a:rPr lang="en-US" dirty="0" smtClean="0"/>
              <a:t>Transaction-based Client-Server</a:t>
            </a:r>
          </a:p>
          <a:p>
            <a:pPr lvl="1" eaLnBrk="1" hangingPunct="1"/>
            <a:r>
              <a:rPr lang="en-US" dirty="0" smtClean="0"/>
              <a:t>Client asks, server responds</a:t>
            </a:r>
          </a:p>
          <a:p>
            <a:pPr lvl="1" eaLnBrk="1" hangingPunct="1"/>
            <a:r>
              <a:rPr lang="en-US" dirty="0" smtClean="0"/>
              <a:t>KISS  (no management tables) !  </a:t>
            </a:r>
          </a:p>
          <a:p>
            <a:pPr lvl="1" eaLnBrk="1" hangingPunct="1"/>
            <a:r>
              <a:rPr lang="en-US" dirty="0" smtClean="0"/>
              <a:t>Suitable for </a:t>
            </a:r>
            <a:r>
              <a:rPr lang="en-US" i="1" dirty="0" smtClean="0">
                <a:solidFill>
                  <a:srgbClr val="3366FF"/>
                </a:solidFill>
              </a:rPr>
              <a:t>small</a:t>
            </a:r>
            <a:r>
              <a:rPr lang="en-US" dirty="0" smtClean="0"/>
              <a:t> systems</a:t>
            </a:r>
          </a:p>
          <a:p>
            <a:pPr lvl="1" eaLnBrk="1" hangingPunct="1"/>
            <a:r>
              <a:rPr lang="en-US" dirty="0" smtClean="0"/>
              <a:t>Server Load: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492500" y="4221163"/>
            <a:ext cx="5111750" cy="2124075"/>
          </a:xfrm>
          <a:prstGeom prst="rect">
            <a:avLst/>
          </a:prstGeom>
          <a:solidFill>
            <a:srgbClr val="F0F67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	</a:t>
            </a:r>
            <a:r>
              <a:rPr lang="en-US" sz="2400"/>
              <a:t>L</a:t>
            </a:r>
            <a:r>
              <a:rPr lang="en-US" sz="2400" baseline="-25000"/>
              <a:t>S</a:t>
            </a:r>
            <a:r>
              <a:rPr lang="en-US" sz="2400"/>
              <a:t> ~ N</a:t>
            </a:r>
            <a:r>
              <a:rPr lang="en-US" sz="2400" baseline="-25000"/>
              <a:t>C</a:t>
            </a:r>
            <a:r>
              <a:rPr lang="en-US" sz="2400"/>
              <a:t> </a:t>
            </a:r>
            <a:r>
              <a:rPr lang="en-US" sz="2000"/>
              <a:t>X</a:t>
            </a:r>
            <a:r>
              <a:rPr lang="en-US" sz="2400"/>
              <a:t> N</a:t>
            </a:r>
            <a:r>
              <a:rPr lang="en-US" sz="2400" baseline="-25000"/>
              <a:t>T</a:t>
            </a:r>
            <a:r>
              <a:rPr lang="en-US" sz="2400"/>
              <a:t> </a:t>
            </a:r>
            <a:r>
              <a:rPr lang="en-US" sz="2000"/>
              <a:t>X</a:t>
            </a:r>
            <a:r>
              <a:rPr lang="en-US" sz="2400"/>
              <a:t> L</a:t>
            </a:r>
            <a:r>
              <a:rPr lang="en-US" sz="2400" baseline="-25000"/>
              <a:t>D</a:t>
            </a:r>
            <a:r>
              <a:rPr lang="en-US" sz="2400"/>
              <a:t> </a:t>
            </a:r>
            <a:r>
              <a:rPr lang="en-US" sz="2000"/>
              <a:t>X</a:t>
            </a:r>
            <a:r>
              <a:rPr lang="en-US" sz="2400"/>
              <a:t> U</a:t>
            </a:r>
            <a:r>
              <a:rPr lang="en-US" sz="2400" baseline="-25000"/>
              <a:t>T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en-US"/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L</a:t>
            </a:r>
            <a:r>
              <a:rPr lang="en-US" baseline="-25000"/>
              <a:t>S</a:t>
            </a:r>
            <a:r>
              <a:rPr lang="en-US"/>
              <a:t> = Load on Server/sec (CPU cycles spent)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N</a:t>
            </a:r>
            <a:r>
              <a:rPr lang="en-US" baseline="-25000"/>
              <a:t>C</a:t>
            </a:r>
            <a:r>
              <a:rPr lang="en-US"/>
              <a:t> = Ave. num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N</a:t>
            </a:r>
            <a:r>
              <a:rPr lang="en-US" baseline="-25000"/>
              <a:t>T</a:t>
            </a:r>
            <a:r>
              <a:rPr lang="en-US"/>
              <a:t> = Ave num transactions / client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L</a:t>
            </a:r>
            <a:r>
              <a:rPr lang="en-US" baseline="-25000"/>
              <a:t>D</a:t>
            </a:r>
            <a:r>
              <a:rPr lang="en-US"/>
              <a:t> = Ave Load handling a dispatch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U</a:t>
            </a:r>
            <a:r>
              <a:rPr lang="en-US" baseline="-25000"/>
              <a:t>T</a:t>
            </a:r>
            <a:r>
              <a:rPr lang="en-US"/>
              <a:t> = Ave update rate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619250" y="5084763"/>
            <a:ext cx="1439863" cy="78898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Threads ?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Multi-Core ?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268538" y="1412875"/>
            <a:ext cx="3600450" cy="37623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Transaction-based Client-Server</a:t>
            </a:r>
          </a:p>
        </p:txBody>
      </p:sp>
      <p:sp>
        <p:nvSpPr>
          <p:cNvPr id="8199" name="TextBox 1"/>
          <p:cNvSpPr txBox="1">
            <a:spLocks noChangeArrowheads="1"/>
          </p:cNvSpPr>
          <p:nvPr/>
        </p:nvSpPr>
        <p:spPr bwMode="auto">
          <a:xfrm>
            <a:off x="6084888" y="2781300"/>
            <a:ext cx="2663825" cy="368300"/>
          </a:xfrm>
          <a:prstGeom prst="rect">
            <a:avLst/>
          </a:prstGeom>
          <a:solidFill>
            <a:srgbClr val="F8F8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K</a:t>
            </a:r>
            <a:r>
              <a:rPr lang="en-US"/>
              <a:t>eep </a:t>
            </a:r>
            <a:r>
              <a:rPr lang="en-US">
                <a:solidFill>
                  <a:srgbClr val="C00000"/>
                </a:solidFill>
              </a:rPr>
              <a:t>I</a:t>
            </a:r>
            <a:r>
              <a:rPr lang="en-US"/>
              <a:t>t </a:t>
            </a:r>
            <a:r>
              <a:rPr lang="en-US">
                <a:solidFill>
                  <a:srgbClr val="C00000"/>
                </a:solidFill>
              </a:rPr>
              <a:t>S</a:t>
            </a:r>
            <a:r>
              <a:rPr lang="en-US"/>
              <a:t>imple, </a:t>
            </a:r>
            <a:r>
              <a:rPr lang="en-US">
                <a:solidFill>
                  <a:srgbClr val="C00000"/>
                </a:solidFill>
              </a:rPr>
              <a:t>S</a:t>
            </a:r>
            <a:r>
              <a:rPr lang="en-US"/>
              <a:t>tupid !</a:t>
            </a:r>
          </a:p>
        </p:txBody>
      </p:sp>
    </p:spTree>
    <p:extLst>
      <p:ext uri="{BB962C8B-B14F-4D97-AF65-F5344CB8AC3E}">
        <p14:creationId xmlns:p14="http://schemas.microsoft.com/office/powerpoint/2010/main" val="1917456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Flow Memes : 0</a:t>
            </a:r>
            <a:r>
              <a:rPr lang="en-US" baseline="30000" smtClean="0"/>
              <a:t>th</a:t>
            </a:r>
            <a:r>
              <a:rPr lang="en-US" smtClean="0"/>
              <a:t> Order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3517900" cy="24352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Network Load: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781425" y="2420938"/>
            <a:ext cx="4751388" cy="2400300"/>
          </a:xfrm>
          <a:prstGeom prst="rect">
            <a:avLst/>
          </a:prstGeom>
          <a:solidFill>
            <a:srgbClr val="F0F67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	</a:t>
            </a:r>
            <a:r>
              <a:rPr lang="en-US" sz="2400"/>
              <a:t>L</a:t>
            </a:r>
            <a:r>
              <a:rPr lang="en-US" sz="2400" baseline="-25000"/>
              <a:t>N</a:t>
            </a:r>
            <a:r>
              <a:rPr lang="en-US" sz="2400"/>
              <a:t> ~ N</a:t>
            </a:r>
            <a:r>
              <a:rPr lang="en-US" sz="2400" baseline="-25000"/>
              <a:t>C</a:t>
            </a:r>
            <a:r>
              <a:rPr lang="en-US" sz="2400"/>
              <a:t> </a:t>
            </a:r>
            <a:r>
              <a:rPr lang="en-US" sz="2000"/>
              <a:t>X</a:t>
            </a:r>
            <a:r>
              <a:rPr lang="en-US" sz="2400"/>
              <a:t> N</a:t>
            </a:r>
            <a:r>
              <a:rPr lang="en-US" sz="2400" baseline="-25000"/>
              <a:t>T</a:t>
            </a:r>
            <a:r>
              <a:rPr lang="en-US" sz="2400"/>
              <a:t> </a:t>
            </a:r>
            <a:r>
              <a:rPr lang="en-US" sz="2000"/>
              <a:t>X</a:t>
            </a:r>
            <a:r>
              <a:rPr lang="en-US" sz="2400"/>
              <a:t> P</a:t>
            </a:r>
            <a:r>
              <a:rPr lang="en-US" sz="2400" baseline="-25000"/>
              <a:t>T</a:t>
            </a:r>
            <a:r>
              <a:rPr lang="en-US" sz="2400"/>
              <a:t> </a:t>
            </a:r>
            <a:r>
              <a:rPr lang="en-US" sz="2000"/>
              <a:t>X</a:t>
            </a:r>
            <a:r>
              <a:rPr lang="en-US" sz="2400"/>
              <a:t> U</a:t>
            </a:r>
            <a:r>
              <a:rPr lang="en-US" sz="2400" baseline="-25000"/>
              <a:t>T</a:t>
            </a:r>
            <a:r>
              <a:rPr lang="en-US"/>
              <a:t> X </a:t>
            </a:r>
            <a:r>
              <a:rPr lang="en-US" sz="2400"/>
              <a:t>2</a:t>
            </a:r>
            <a:endParaRPr lang="en-US" sz="2400" baseline="-25000"/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en-US"/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L</a:t>
            </a:r>
            <a:r>
              <a:rPr lang="en-US" baseline="-25000"/>
              <a:t>N</a:t>
            </a:r>
            <a:r>
              <a:rPr lang="en-US"/>
              <a:t> = Load on Network (bytes/sec)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N</a:t>
            </a:r>
            <a:r>
              <a:rPr lang="en-US" baseline="-25000"/>
              <a:t>C</a:t>
            </a:r>
            <a:r>
              <a:rPr lang="en-US"/>
              <a:t> = Ave. num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N</a:t>
            </a:r>
            <a:r>
              <a:rPr lang="en-US" baseline="-25000"/>
              <a:t>T</a:t>
            </a:r>
            <a:r>
              <a:rPr lang="en-US"/>
              <a:t> = Ave num transactions / client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T</a:t>
            </a:r>
            <a:r>
              <a:rPr lang="en-US"/>
              <a:t> = Ave Transaction Payload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U</a:t>
            </a:r>
            <a:r>
              <a:rPr lang="en-US" baseline="-25000"/>
              <a:t>T</a:t>
            </a:r>
            <a:r>
              <a:rPr lang="en-US"/>
              <a:t> = Ave update rate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2   = outgoing + incoming payloads ~equal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835150" y="3284538"/>
            <a:ext cx="1439863" cy="78898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Threads ?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Multi-Core ?</a:t>
            </a: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827088" y="5026025"/>
            <a:ext cx="7489825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800" dirty="0"/>
              <a:t>Increase Scalability =&gt; Reduce the Load</a:t>
            </a:r>
          </a:p>
          <a:p>
            <a:pPr lvl="1">
              <a:spcBef>
                <a:spcPct val="50000"/>
              </a:spcBef>
            </a:pPr>
            <a:r>
              <a:rPr lang="en-US" sz="2400" dirty="0"/>
              <a:t>Reduce any of these factors !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endParaRPr lang="en-US" sz="2400" dirty="0"/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2411413" y="1700213"/>
            <a:ext cx="3600450" cy="3762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Transaction-based Client-Server</a:t>
            </a:r>
          </a:p>
        </p:txBody>
      </p:sp>
    </p:spTree>
    <p:extLst>
      <p:ext uri="{BB962C8B-B14F-4D97-AF65-F5344CB8AC3E}">
        <p14:creationId xmlns:p14="http://schemas.microsoft.com/office/powerpoint/2010/main" val="2419363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Flow Memes : 1</a:t>
            </a:r>
            <a:r>
              <a:rPr lang="en-US" baseline="30000" smtClean="0"/>
              <a:t>st</a:t>
            </a:r>
            <a:r>
              <a:rPr lang="en-US" smtClean="0"/>
              <a:t> Order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8232"/>
            <a:ext cx="7931224" cy="2548880"/>
          </a:xfrm>
        </p:spPr>
        <p:txBody>
          <a:bodyPr/>
          <a:lstStyle/>
          <a:p>
            <a:pPr eaLnBrk="1" hangingPunct="1"/>
            <a:r>
              <a:rPr lang="en-US" dirty="0" smtClean="0"/>
              <a:t>Contract-based Publish-Subscribe</a:t>
            </a:r>
          </a:p>
          <a:p>
            <a:pPr lvl="1" eaLnBrk="1" hangingPunct="1"/>
            <a:r>
              <a:rPr lang="en-US" dirty="0" smtClean="0"/>
              <a:t>Kiss </a:t>
            </a:r>
            <a:r>
              <a:rPr lang="en-US" b="1" dirty="0" err="1" smtClean="0"/>
              <a:t>KISS</a:t>
            </a:r>
            <a:r>
              <a:rPr lang="en-US" dirty="0" smtClean="0"/>
              <a:t> </a:t>
            </a:r>
            <a:r>
              <a:rPr lang="en-US" dirty="0" smtClean="0"/>
              <a:t>goodbye </a:t>
            </a:r>
            <a:r>
              <a:rPr lang="en-US" dirty="0" smtClean="0"/>
              <a:t>!</a:t>
            </a:r>
          </a:p>
          <a:p>
            <a:pPr lvl="2" eaLnBrk="1" hangingPunct="1"/>
            <a:r>
              <a:rPr lang="en-US" dirty="0" smtClean="0"/>
              <a:t>Contract and connection management </a:t>
            </a:r>
          </a:p>
          <a:p>
            <a:pPr lvl="2" eaLnBrk="1" hangingPunct="1"/>
            <a:r>
              <a:rPr lang="en-US" dirty="0" smtClean="0"/>
              <a:t>Transaction =&gt; managed contract + table of clients</a:t>
            </a:r>
          </a:p>
          <a:p>
            <a:pPr lvl="2" eaLnBrk="1" hangingPunct="1"/>
            <a:r>
              <a:rPr lang="en-US" dirty="0" smtClean="0"/>
              <a:t>Larger systems</a:t>
            </a:r>
          </a:p>
          <a:p>
            <a:pPr lvl="2" eaLnBrk="1" hangingPunct="1"/>
            <a:r>
              <a:rPr lang="en-US" dirty="0" smtClean="0"/>
              <a:t>Server Load :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708400" y="3789040"/>
            <a:ext cx="3816350" cy="1847850"/>
          </a:xfrm>
          <a:prstGeom prst="rect">
            <a:avLst/>
          </a:prstGeom>
          <a:solidFill>
            <a:srgbClr val="F0F67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	</a:t>
            </a:r>
            <a:r>
              <a:rPr lang="en-US" sz="2400"/>
              <a:t>L</a:t>
            </a:r>
            <a:r>
              <a:rPr lang="en-US" sz="2400" baseline="-25000"/>
              <a:t>S</a:t>
            </a:r>
            <a:r>
              <a:rPr lang="en-US" sz="2400"/>
              <a:t> ~ N</a:t>
            </a:r>
            <a:r>
              <a:rPr lang="en-US" sz="2400" baseline="-25000"/>
              <a:t>T</a:t>
            </a:r>
            <a:r>
              <a:rPr lang="en-US" sz="2400"/>
              <a:t> </a:t>
            </a:r>
            <a:r>
              <a:rPr lang="en-US" sz="2000"/>
              <a:t>X</a:t>
            </a:r>
            <a:r>
              <a:rPr lang="en-US" sz="2400"/>
              <a:t> L</a:t>
            </a:r>
            <a:r>
              <a:rPr lang="en-US" sz="2400" baseline="-25000"/>
              <a:t>D</a:t>
            </a:r>
            <a:r>
              <a:rPr lang="en-US" sz="2400"/>
              <a:t> </a:t>
            </a:r>
            <a:r>
              <a:rPr lang="en-US" sz="2000"/>
              <a:t>X</a:t>
            </a:r>
            <a:r>
              <a:rPr lang="en-US" sz="2400"/>
              <a:t> U</a:t>
            </a:r>
            <a:r>
              <a:rPr lang="en-US" sz="2400" baseline="-25000"/>
              <a:t>T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en-US"/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L</a:t>
            </a:r>
            <a:r>
              <a:rPr lang="en-US" baseline="-25000"/>
              <a:t>S</a:t>
            </a:r>
            <a:r>
              <a:rPr lang="en-US"/>
              <a:t> = Load on Server/sec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N</a:t>
            </a:r>
            <a:r>
              <a:rPr lang="en-US" baseline="-25000"/>
              <a:t>T</a:t>
            </a:r>
            <a:r>
              <a:rPr lang="en-US"/>
              <a:t> = Ave num transactions / client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L</a:t>
            </a:r>
            <a:r>
              <a:rPr lang="en-US" baseline="-25000"/>
              <a:t>D</a:t>
            </a:r>
            <a:r>
              <a:rPr lang="en-US"/>
              <a:t> = Ave Load handling a dispatch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U</a:t>
            </a:r>
            <a:r>
              <a:rPr lang="en-US" baseline="-25000"/>
              <a:t>T</a:t>
            </a:r>
            <a:r>
              <a:rPr lang="en-US"/>
              <a:t> = Ave update rate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27088" y="4965700"/>
            <a:ext cx="2520950" cy="6477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N</a:t>
            </a:r>
            <a:r>
              <a:rPr lang="en-US" baseline="-25000" dirty="0"/>
              <a:t>C</a:t>
            </a:r>
            <a:r>
              <a:rPr lang="en-US" dirty="0"/>
              <a:t> (Number of Clients) no longer a factor !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195513" y="1397000"/>
            <a:ext cx="3744912" cy="37623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Contract-based Publish-Subscribe</a:t>
            </a:r>
          </a:p>
        </p:txBody>
      </p:sp>
    </p:spTree>
    <p:extLst>
      <p:ext uri="{BB962C8B-B14F-4D97-AF65-F5344CB8AC3E}">
        <p14:creationId xmlns:p14="http://schemas.microsoft.com/office/powerpoint/2010/main" val="4113301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Flow Memes : 1</a:t>
            </a:r>
            <a:r>
              <a:rPr lang="en-US" baseline="30000" smtClean="0"/>
              <a:t>st</a:t>
            </a:r>
            <a:r>
              <a:rPr lang="en-US" smtClean="0"/>
              <a:t> Order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362200"/>
            <a:ext cx="4679950" cy="25796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Network Load:</a:t>
            </a:r>
          </a:p>
          <a:p>
            <a:pPr lvl="1" eaLnBrk="1" hangingPunct="1">
              <a:defRPr/>
            </a:pPr>
            <a:r>
              <a:rPr lang="en-US" dirty="0" smtClean="0"/>
              <a:t>Similar, but:</a:t>
            </a:r>
          </a:p>
          <a:p>
            <a:pPr lvl="2" eaLnBrk="1" hangingPunct="1">
              <a:defRPr/>
            </a:pPr>
            <a:r>
              <a:rPr lang="en-US" dirty="0" smtClean="0"/>
              <a:t>Factor 2 gone!</a:t>
            </a:r>
          </a:p>
          <a:p>
            <a:pPr lvl="2" eaLnBrk="1" hangingPunct="1">
              <a:defRPr/>
            </a:pPr>
            <a:r>
              <a:rPr lang="en-US" dirty="0" smtClean="0"/>
              <a:t>Can use ‘</a:t>
            </a:r>
            <a:r>
              <a:rPr lang="en-US" i="1" dirty="0" smtClean="0">
                <a:solidFill>
                  <a:srgbClr val="3366FF"/>
                </a:solidFill>
              </a:rPr>
              <a:t>Send on Change</a:t>
            </a:r>
            <a:r>
              <a:rPr lang="en-US" dirty="0" smtClean="0"/>
              <a:t>’ to reduce U</a:t>
            </a:r>
            <a:r>
              <a:rPr lang="en-US" baseline="-25000" dirty="0" smtClean="0"/>
              <a:t>T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Can use </a:t>
            </a:r>
            <a:r>
              <a:rPr lang="en-US" i="1" dirty="0" smtClean="0">
                <a:solidFill>
                  <a:srgbClr val="3366FF"/>
                </a:solidFill>
              </a:rPr>
              <a:t>multicast</a:t>
            </a:r>
            <a:r>
              <a:rPr lang="en-US" dirty="0" smtClean="0"/>
              <a:t> to reduce N</a:t>
            </a:r>
            <a:r>
              <a:rPr lang="en-US" baseline="-25000" dirty="0" smtClean="0"/>
              <a:t>C</a:t>
            </a:r>
          </a:p>
          <a:p>
            <a:pPr lvl="2" eaLnBrk="1" hangingPunct="1">
              <a:defRPr/>
            </a:pPr>
            <a:endParaRPr lang="en-US" baseline="-25000" dirty="0" smtClean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219700" y="2292350"/>
            <a:ext cx="3743325" cy="2000250"/>
          </a:xfrm>
          <a:prstGeom prst="rect">
            <a:avLst/>
          </a:prstGeom>
          <a:solidFill>
            <a:srgbClr val="F0F67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    </a:t>
            </a:r>
            <a:r>
              <a:rPr lang="en-US" sz="2400"/>
              <a:t>L</a:t>
            </a:r>
            <a:r>
              <a:rPr lang="en-US" sz="2400" baseline="-25000"/>
              <a:t>N</a:t>
            </a:r>
            <a:r>
              <a:rPr lang="en-US" sz="2400"/>
              <a:t> ~ N</a:t>
            </a:r>
            <a:r>
              <a:rPr lang="en-US" sz="2400" baseline="-25000"/>
              <a:t>C</a:t>
            </a:r>
            <a:r>
              <a:rPr lang="en-US" sz="2400"/>
              <a:t> </a:t>
            </a:r>
            <a:r>
              <a:rPr lang="en-US" sz="2000"/>
              <a:t>X</a:t>
            </a:r>
            <a:r>
              <a:rPr lang="en-US" sz="2400"/>
              <a:t> N</a:t>
            </a:r>
            <a:r>
              <a:rPr lang="en-US" sz="2400" baseline="-25000"/>
              <a:t>T</a:t>
            </a:r>
            <a:r>
              <a:rPr lang="en-US" sz="2400"/>
              <a:t> </a:t>
            </a:r>
            <a:r>
              <a:rPr lang="en-US" sz="2000"/>
              <a:t>X</a:t>
            </a:r>
            <a:r>
              <a:rPr lang="en-US" sz="2400"/>
              <a:t> P</a:t>
            </a:r>
            <a:r>
              <a:rPr lang="en-US" sz="2400" baseline="-25000"/>
              <a:t>T</a:t>
            </a:r>
            <a:r>
              <a:rPr lang="en-US" sz="2400"/>
              <a:t> </a:t>
            </a:r>
            <a:r>
              <a:rPr lang="en-US" sz="2000"/>
              <a:t>X</a:t>
            </a:r>
            <a:r>
              <a:rPr lang="en-US" sz="2400"/>
              <a:t> U</a:t>
            </a:r>
            <a:r>
              <a:rPr lang="en-US" sz="2400" baseline="-25000"/>
              <a:t>T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en-US" sz="1000"/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L</a:t>
            </a:r>
            <a:r>
              <a:rPr lang="en-US" baseline="-25000"/>
              <a:t>N</a:t>
            </a:r>
            <a:r>
              <a:rPr lang="en-US"/>
              <a:t> = Load on Network (bytes/sec)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N</a:t>
            </a:r>
            <a:r>
              <a:rPr lang="en-US" baseline="-25000"/>
              <a:t>C</a:t>
            </a:r>
            <a:r>
              <a:rPr lang="en-US"/>
              <a:t> = Ave. num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N</a:t>
            </a:r>
            <a:r>
              <a:rPr lang="en-US" baseline="-25000"/>
              <a:t>T</a:t>
            </a:r>
            <a:r>
              <a:rPr lang="en-US"/>
              <a:t> = Ave num transactions / client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T</a:t>
            </a:r>
            <a:r>
              <a:rPr lang="en-US"/>
              <a:t> = Ave Transaction Payload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U</a:t>
            </a:r>
            <a:r>
              <a:rPr lang="en-US" baseline="-25000"/>
              <a:t>T</a:t>
            </a:r>
            <a:r>
              <a:rPr lang="en-US"/>
              <a:t> = Ave update rate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69888" y="5013325"/>
            <a:ext cx="83534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400" dirty="0"/>
              <a:t>Great Benefit to Scalability!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000" b="1" dirty="0">
                <a:solidFill>
                  <a:srgbClr val="002060"/>
                </a:solidFill>
              </a:rPr>
              <a:t>BUT</a:t>
            </a:r>
            <a:r>
              <a:rPr lang="en-US" sz="2000" dirty="0"/>
              <a:t>: API can still allow inefficiency !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000" b="1" dirty="0">
                <a:solidFill>
                  <a:srgbClr val="002060"/>
                </a:solidFill>
              </a:rPr>
              <a:t>AND</a:t>
            </a:r>
            <a:r>
              <a:rPr lang="en-US" sz="2000" dirty="0"/>
              <a:t>: Who is doing the programming ?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411413" y="1628775"/>
            <a:ext cx="3744912" cy="37623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Contract-based Publish-Subscribe</a:t>
            </a:r>
          </a:p>
        </p:txBody>
      </p:sp>
      <p:sp>
        <p:nvSpPr>
          <p:cNvPr id="2" name="Oval 1"/>
          <p:cNvSpPr/>
          <p:nvPr/>
        </p:nvSpPr>
        <p:spPr>
          <a:xfrm>
            <a:off x="395536" y="5301208"/>
            <a:ext cx="5832648" cy="129614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19700" y="4581128"/>
            <a:ext cx="3672780" cy="646331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IF your framework will let you multicast !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311860" y="4437113"/>
            <a:ext cx="1764196" cy="3600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17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operators/experimenters talk about </a:t>
            </a:r>
            <a:r>
              <a:rPr lang="en-US" i="1" dirty="0" smtClean="0">
                <a:solidFill>
                  <a:srgbClr val="7030A0"/>
                </a:solidFill>
              </a:rPr>
              <a:t>the control system</a:t>
            </a:r>
            <a:r>
              <a:rPr lang="en-US" dirty="0" smtClean="0"/>
              <a:t> they are not talking about </a:t>
            </a:r>
          </a:p>
          <a:p>
            <a:pPr lvl="1"/>
            <a:r>
              <a:rPr lang="en-US" dirty="0" smtClean="0"/>
              <a:t>“</a:t>
            </a:r>
            <a:r>
              <a:rPr lang="en-US" b="1" dirty="0" smtClean="0">
                <a:solidFill>
                  <a:srgbClr val="0070C0"/>
                </a:solidFill>
              </a:rPr>
              <a:t>EPICS</a:t>
            </a:r>
            <a:r>
              <a:rPr lang="en-US" dirty="0" smtClean="0"/>
              <a:t>”, “</a:t>
            </a:r>
            <a:r>
              <a:rPr lang="en-US" b="1" dirty="0" smtClean="0">
                <a:solidFill>
                  <a:srgbClr val="0070C0"/>
                </a:solidFill>
              </a:rPr>
              <a:t>TINE</a:t>
            </a:r>
            <a:r>
              <a:rPr lang="en-US" dirty="0" smtClean="0"/>
              <a:t>”, “</a:t>
            </a:r>
            <a:r>
              <a:rPr lang="en-US" b="1" dirty="0" smtClean="0">
                <a:solidFill>
                  <a:srgbClr val="0070C0"/>
                </a:solidFill>
              </a:rPr>
              <a:t>TANGO</a:t>
            </a:r>
            <a:r>
              <a:rPr lang="en-US" dirty="0" smtClean="0"/>
              <a:t>”, “</a:t>
            </a:r>
            <a:r>
              <a:rPr lang="en-US" b="1" dirty="0" smtClean="0">
                <a:solidFill>
                  <a:srgbClr val="0070C0"/>
                </a:solidFill>
              </a:rPr>
              <a:t>DOOCS</a:t>
            </a:r>
            <a:r>
              <a:rPr lang="en-US" dirty="0" smtClean="0"/>
              <a:t>”, etc.</a:t>
            </a:r>
          </a:p>
          <a:p>
            <a:r>
              <a:rPr lang="en-US" dirty="0" smtClean="0"/>
              <a:t>They are talking about the ‘system’ controlling their machine :</a:t>
            </a:r>
          </a:p>
          <a:p>
            <a:pPr lvl="1"/>
            <a:r>
              <a:rPr lang="en-US" dirty="0" smtClean="0"/>
              <a:t>i.e. their accelerator, beamline, experiment, etc.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EPICS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TINE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TANGO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DOOCS</a:t>
            </a:r>
            <a:r>
              <a:rPr lang="en-US" dirty="0" smtClean="0"/>
              <a:t> provide a control system </a:t>
            </a:r>
            <a:r>
              <a:rPr lang="en-US" i="1" dirty="0" smtClean="0">
                <a:solidFill>
                  <a:srgbClr val="7030A0"/>
                </a:solidFill>
              </a:rPr>
              <a:t>framework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There’s </a:t>
            </a:r>
            <a:r>
              <a:rPr lang="en-US" dirty="0" smtClean="0">
                <a:solidFill>
                  <a:srgbClr val="C00000"/>
                </a:solidFill>
              </a:rPr>
              <a:t>no</a:t>
            </a:r>
            <a:r>
              <a:rPr lang="en-US" dirty="0" smtClean="0"/>
              <a:t> ‘</a:t>
            </a:r>
            <a:r>
              <a:rPr lang="en-US" dirty="0" smtClean="0">
                <a:solidFill>
                  <a:srgbClr val="002060"/>
                </a:solidFill>
              </a:rPr>
              <a:t>setup.exe</a:t>
            </a:r>
            <a:r>
              <a:rPr lang="en-US" dirty="0" smtClean="0"/>
              <a:t>’ that scopes out what you’re trying to control and what hardware you’re using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28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Flow Memes : 2</a:t>
            </a:r>
            <a:r>
              <a:rPr lang="en-US" baseline="30000" smtClean="0"/>
              <a:t>nd</a:t>
            </a:r>
            <a:r>
              <a:rPr lang="en-US" smtClean="0"/>
              <a:t> Order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60575"/>
            <a:ext cx="7910513" cy="37242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Analyze the transaction request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70C0"/>
                </a:solidFill>
              </a:rPr>
              <a:t>Map</a:t>
            </a:r>
            <a:r>
              <a:rPr lang="en-US" sz="1800" dirty="0" smtClean="0"/>
              <a:t> to an existing contract if possible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70C0"/>
                </a:solidFill>
              </a:rPr>
              <a:t>Anticipate</a:t>
            </a:r>
            <a:r>
              <a:rPr lang="en-US" sz="1800" dirty="0" smtClean="0"/>
              <a:t> future requests and renegotiate the contract with the client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e.g. “if he’s asking for BPM#1, then he’ll probably want BPM#2 as well</a:t>
            </a:r>
            <a:r>
              <a:rPr lang="en-US" sz="1600" dirty="0" smtClean="0"/>
              <a:t>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Make use of </a:t>
            </a:r>
            <a:r>
              <a:rPr lang="en-US" sz="1600" dirty="0" smtClean="0">
                <a:solidFill>
                  <a:srgbClr val="C00000"/>
                </a:solidFill>
              </a:rPr>
              <a:t>Multi-Channel Arrays </a:t>
            </a:r>
            <a:r>
              <a:rPr lang="en-US" sz="1600" dirty="0" smtClean="0"/>
              <a:t>where possible </a:t>
            </a:r>
          </a:p>
          <a:p>
            <a:pPr lvl="3">
              <a:lnSpc>
                <a:spcPct val="90000"/>
              </a:lnSpc>
            </a:pPr>
            <a:r>
              <a:rPr lang="en-US" sz="1400" dirty="0" smtClean="0"/>
              <a:t>(property has registered as an </a:t>
            </a:r>
            <a:r>
              <a:rPr lang="en-US" sz="1400" b="1" dirty="0" smtClean="0"/>
              <a:t>MCA</a:t>
            </a:r>
            <a:r>
              <a:rPr lang="en-US" sz="1400" dirty="0" smtClean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Make use of structured where possible </a:t>
            </a:r>
          </a:p>
          <a:p>
            <a:pPr lvl="3">
              <a:lnSpc>
                <a:spcPct val="90000"/>
              </a:lnSpc>
            </a:pPr>
            <a:r>
              <a:rPr lang="en-US" sz="1400" dirty="0" smtClean="0"/>
              <a:t>(property has registered as a </a:t>
            </a:r>
            <a:r>
              <a:rPr lang="en-US" sz="1400" dirty="0" smtClean="0">
                <a:solidFill>
                  <a:srgbClr val="7030A0"/>
                </a:solidFill>
              </a:rPr>
              <a:t>STRUCT</a:t>
            </a:r>
            <a:r>
              <a:rPr lang="en-US" sz="1400" dirty="0" smtClean="0"/>
              <a:t>)</a:t>
            </a:r>
            <a:endParaRPr lang="en-US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70C0"/>
                </a:solidFill>
              </a:rPr>
              <a:t>Guide</a:t>
            </a:r>
            <a:r>
              <a:rPr lang="en-US" sz="1800" dirty="0" smtClean="0"/>
              <a:t> synchronous and asynchronous acquisitions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Don’t monitor ‘static data’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Don’t synchronously poll </a:t>
            </a:r>
            <a:r>
              <a:rPr lang="en-US" sz="1600" dirty="0" err="1" smtClean="0"/>
              <a:t>monitorable</a:t>
            </a:r>
            <a:r>
              <a:rPr lang="en-US" sz="1600" dirty="0" smtClean="0"/>
              <a:t> data.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Trap ‘foolish’ update intervals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KISS </a:t>
            </a:r>
            <a:r>
              <a:rPr lang="en-US" sz="1800" dirty="0" smtClean="0"/>
              <a:t>is a distant memory 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916238" y="1557338"/>
            <a:ext cx="2160587" cy="3762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Contract-Coercion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60232" y="3717032"/>
            <a:ext cx="2160240" cy="646331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Yes, you can send structures in TINE !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868144" y="3933056"/>
            <a:ext cx="576064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0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 Server takes control of its Clients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900113" y="3182938"/>
            <a:ext cx="3671887" cy="31257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Client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Give me property “Pressure” for pump “OL146.2”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Ok then, monitor “Pressure” for pump “OL146.2”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Ok then, monitor “Pressure” for all pumps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Ok then, I’ll listen for the multicast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4932363" y="3241675"/>
            <a:ext cx="3168650" cy="28511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Server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No! You’ll have to monitor this !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No! You’ll have to monitor the entire MCA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Ok, but I’m going to multicast it!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>
            <a:off x="4498975" y="3860800"/>
            <a:ext cx="504825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>
            <a:off x="4500563" y="4581525"/>
            <a:ext cx="504825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4500563" y="5300663"/>
            <a:ext cx="504825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 flipH="1">
            <a:off x="4498975" y="4005263"/>
            <a:ext cx="50482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2" name="Line 12"/>
          <p:cNvSpPr>
            <a:spLocks noChangeShapeType="1"/>
          </p:cNvSpPr>
          <p:nvPr/>
        </p:nvSpPr>
        <p:spPr bwMode="auto">
          <a:xfrm flipH="1">
            <a:off x="4500563" y="4724400"/>
            <a:ext cx="50482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3" name="Line 13"/>
          <p:cNvSpPr>
            <a:spLocks noChangeShapeType="1"/>
          </p:cNvSpPr>
          <p:nvPr/>
        </p:nvSpPr>
        <p:spPr bwMode="auto">
          <a:xfrm flipH="1">
            <a:off x="4498975" y="5445125"/>
            <a:ext cx="50482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611188" y="1468586"/>
            <a:ext cx="7488237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Example: doing 1 thing for 1 effective client instead of 600 things for 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4089" y="1916832"/>
            <a:ext cx="6840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client tries to synchronously poll a single channel (e.g. a ‘get</a:t>
            </a:r>
            <a:r>
              <a:rPr lang="en-US" sz="2400" dirty="0"/>
              <a:t>’ in a timer) </a:t>
            </a:r>
            <a:r>
              <a:rPr lang="en-US" sz="2400" dirty="0" smtClean="0"/>
              <a:t>…</a:t>
            </a:r>
          </a:p>
          <a:p>
            <a:r>
              <a:rPr lang="en-US" sz="2400" dirty="0" smtClean="0"/>
              <a:t>It all happens under the hood 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2826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 Server takes control of its Clients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900113" y="3182938"/>
            <a:ext cx="3671887" cy="1754326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Client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 smtClean="0"/>
              <a:t>monitor the </a:t>
            </a:r>
            <a:r>
              <a:rPr lang="en-US" dirty="0"/>
              <a:t>property “</a:t>
            </a:r>
            <a:r>
              <a:rPr lang="en-US" dirty="0" err="1" smtClean="0"/>
              <a:t>Pressure.Units</a:t>
            </a:r>
            <a:r>
              <a:rPr lang="en-US" dirty="0" smtClean="0"/>
              <a:t>”</a:t>
            </a:r>
            <a:endParaRPr lang="en-US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Ok, thanks.  What was I thinking? I’ll close my link!</a:t>
            </a:r>
            <a:endParaRPr lang="en-US" dirty="0"/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4932363" y="3241675"/>
            <a:ext cx="3168650" cy="1892826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Server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 smtClean="0"/>
              <a:t>No way! I’ll give you the value, but this is static information! It’s “mbar” now, it was “mbar” yesterday, and it’ll be “mbar” tomorrow, too !</a:t>
            </a:r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>
            <a:off x="4498975" y="3860800"/>
            <a:ext cx="504825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 flipH="1">
            <a:off x="4498975" y="4005263"/>
            <a:ext cx="50482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611188" y="1468586"/>
            <a:ext cx="7488237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Example: </a:t>
            </a:r>
            <a:r>
              <a:rPr lang="en-US" dirty="0" smtClean="0"/>
              <a:t>Nipping superfluous polling in the bud …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4089" y="1916832"/>
            <a:ext cx="6840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client tries to poll a static property …</a:t>
            </a:r>
          </a:p>
          <a:p>
            <a:r>
              <a:rPr lang="en-US" sz="2400" dirty="0" smtClean="0"/>
              <a:t>It all happens under the hood 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3703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00213"/>
            <a:ext cx="4086225" cy="3084512"/>
          </a:xfrm>
          <a:noFill/>
          <a:ln/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50825" y="836613"/>
            <a:ext cx="6192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FLASH DDD PS Panel with TINE Multichannel Polling</a:t>
            </a:r>
            <a:endParaRPr lang="de-DE" b="1" u="sng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68313" y="5016500"/>
            <a:ext cx="2519362" cy="788988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TTMAG-AB/GROUP</a:t>
            </a:r>
          </a:p>
          <a:p>
            <a:pPr>
              <a:spcBef>
                <a:spcPct val="50000"/>
              </a:spcBef>
            </a:pPr>
            <a:r>
              <a:rPr lang="en-US"/>
              <a:t>(PC104, 41 elements)</a:t>
            </a:r>
            <a:endParaRPr lang="de-DE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258888" y="5880100"/>
            <a:ext cx="2447925" cy="788988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TTMAG-CD/GROUP</a:t>
            </a:r>
          </a:p>
          <a:p>
            <a:pPr>
              <a:spcBef>
                <a:spcPct val="50000"/>
              </a:spcBef>
            </a:pPr>
            <a:r>
              <a:rPr lang="en-US"/>
              <a:t>(PC104, 41 elements)</a:t>
            </a:r>
            <a:endParaRPr lang="de-DE"/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4500563" y="2708275"/>
            <a:ext cx="3097212" cy="3460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STEERER/SHGROUP (57)</a:t>
            </a:r>
            <a:endParaRPr lang="de-DE" sz="1600"/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4427538" y="3141663"/>
            <a:ext cx="3024187" cy="3460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STEERER/SVGROUP (48)</a:t>
            </a:r>
            <a:endParaRPr lang="de-DE" sz="1600"/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4572000" y="3587750"/>
            <a:ext cx="2808288" cy="3460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QUAD/QDGROUP (40)</a:t>
            </a:r>
            <a:endParaRPr lang="de-DE" sz="1600"/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4716463" y="4019550"/>
            <a:ext cx="2735262" cy="3460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DIPOLE/DIGROUP (19)</a:t>
            </a:r>
            <a:endParaRPr lang="de-DE" sz="1600"/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5003800" y="5300663"/>
            <a:ext cx="2447925" cy="3460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SEXT/SXGROUP (3)</a:t>
            </a:r>
            <a:endParaRPr lang="de-DE" sz="1600"/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4787900" y="4883150"/>
            <a:ext cx="2663825" cy="3460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MAIN/MNGROUP (6)</a:t>
            </a:r>
            <a:endParaRPr lang="de-DE" sz="1600"/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4572000" y="4437063"/>
            <a:ext cx="3382963" cy="3460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UNDULATOR/UNGROUP (7)</a:t>
            </a:r>
            <a:endParaRPr lang="de-DE" sz="1600"/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5362575" y="5746750"/>
            <a:ext cx="1657350" cy="3460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SOL/1GUN (1)</a:t>
            </a:r>
            <a:endParaRPr lang="de-DE" sz="1600"/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4427538" y="2492375"/>
            <a:ext cx="4103687" cy="4103688"/>
          </a:xfrm>
          <a:prstGeom prst="rect">
            <a:avLst/>
          </a:prstGeom>
          <a:solidFill>
            <a:schemeClr val="accent1">
              <a:alpha val="14999"/>
            </a:scheme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5364163" y="6165850"/>
            <a:ext cx="2232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SUN (multi-server)</a:t>
            </a:r>
            <a:endParaRPr lang="de-DE" sz="1600"/>
          </a:p>
        </p:txBody>
      </p:sp>
      <p:sp>
        <p:nvSpPr>
          <p:cNvPr id="77840" name="Line 16"/>
          <p:cNvSpPr>
            <a:spLocks noChangeShapeType="1"/>
          </p:cNvSpPr>
          <p:nvPr/>
        </p:nvSpPr>
        <p:spPr bwMode="auto">
          <a:xfrm flipV="1">
            <a:off x="1763713" y="47974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1" name="Line 17"/>
          <p:cNvSpPr>
            <a:spLocks noChangeShapeType="1"/>
          </p:cNvSpPr>
          <p:nvPr/>
        </p:nvSpPr>
        <p:spPr bwMode="auto">
          <a:xfrm flipH="1" flipV="1">
            <a:off x="3203575" y="4941888"/>
            <a:ext cx="730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2" name="Line 18"/>
          <p:cNvSpPr>
            <a:spLocks noChangeShapeType="1"/>
          </p:cNvSpPr>
          <p:nvPr/>
        </p:nvSpPr>
        <p:spPr bwMode="auto">
          <a:xfrm flipH="1" flipV="1">
            <a:off x="4284663" y="292417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3" name="Line 19"/>
          <p:cNvSpPr>
            <a:spLocks noChangeShapeType="1"/>
          </p:cNvSpPr>
          <p:nvPr/>
        </p:nvSpPr>
        <p:spPr bwMode="auto">
          <a:xfrm flipH="1" flipV="1">
            <a:off x="4211638" y="3213100"/>
            <a:ext cx="2159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4" name="Line 20"/>
          <p:cNvSpPr>
            <a:spLocks noChangeShapeType="1"/>
          </p:cNvSpPr>
          <p:nvPr/>
        </p:nvSpPr>
        <p:spPr bwMode="auto">
          <a:xfrm flipH="1" flipV="1">
            <a:off x="4356100" y="3644900"/>
            <a:ext cx="1444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5" name="Line 21"/>
          <p:cNvSpPr>
            <a:spLocks noChangeShapeType="1"/>
          </p:cNvSpPr>
          <p:nvPr/>
        </p:nvSpPr>
        <p:spPr bwMode="auto">
          <a:xfrm flipH="1" flipV="1">
            <a:off x="4356100" y="4005263"/>
            <a:ext cx="2889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6" name="Line 22"/>
          <p:cNvSpPr>
            <a:spLocks noChangeShapeType="1"/>
          </p:cNvSpPr>
          <p:nvPr/>
        </p:nvSpPr>
        <p:spPr bwMode="auto">
          <a:xfrm flipH="1" flipV="1">
            <a:off x="4284663" y="4365625"/>
            <a:ext cx="2159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7" name="Line 23"/>
          <p:cNvSpPr>
            <a:spLocks noChangeShapeType="1"/>
          </p:cNvSpPr>
          <p:nvPr/>
        </p:nvSpPr>
        <p:spPr bwMode="auto">
          <a:xfrm flipH="1" flipV="1">
            <a:off x="4356100" y="4724400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8" name="Line 24"/>
          <p:cNvSpPr>
            <a:spLocks noChangeShapeType="1"/>
          </p:cNvSpPr>
          <p:nvPr/>
        </p:nvSpPr>
        <p:spPr bwMode="auto">
          <a:xfrm flipH="1" flipV="1">
            <a:off x="4284663" y="4868863"/>
            <a:ext cx="6477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9" name="Line 25"/>
          <p:cNvSpPr>
            <a:spLocks noChangeShapeType="1"/>
          </p:cNvSpPr>
          <p:nvPr/>
        </p:nvSpPr>
        <p:spPr bwMode="auto">
          <a:xfrm flipH="1" flipV="1">
            <a:off x="4140200" y="4868863"/>
            <a:ext cx="1150938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0" name="Text Box 26"/>
          <p:cNvSpPr txBox="1">
            <a:spLocks noChangeArrowheads="1"/>
          </p:cNvSpPr>
          <p:nvPr/>
        </p:nvSpPr>
        <p:spPr bwMode="auto">
          <a:xfrm>
            <a:off x="6011863" y="188913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7851" name="Text Box 27"/>
          <p:cNvSpPr txBox="1">
            <a:spLocks noChangeArrowheads="1"/>
          </p:cNvSpPr>
          <p:nvPr/>
        </p:nvSpPr>
        <p:spPr bwMode="auto">
          <a:xfrm>
            <a:off x="4787900" y="1268413"/>
            <a:ext cx="3529013" cy="7127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10 connections/property  (was ~260)</a:t>
            </a:r>
          </a:p>
          <a:p>
            <a:pPr>
              <a:spcBef>
                <a:spcPct val="50000"/>
              </a:spcBef>
            </a:pPr>
            <a:r>
              <a:rPr lang="en-US" sz="1600"/>
              <a:t>50 contracts (was &gt; 1000)</a:t>
            </a:r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427395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PETRA BPMs</a:t>
            </a:r>
          </a:p>
        </p:txBody>
      </p:sp>
      <p:pic>
        <p:nvPicPr>
          <p:cNvPr id="88068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549275"/>
            <a:ext cx="4445000" cy="6192838"/>
          </a:xfrm>
          <a:noFill/>
          <a:ln/>
        </p:spPr>
      </p:pic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1042988" y="2565400"/>
            <a:ext cx="3024187" cy="302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227 Libera modules</a:t>
            </a:r>
          </a:p>
          <a:p>
            <a:pPr>
              <a:spcBef>
                <a:spcPct val="50000"/>
              </a:spcBef>
            </a:pPr>
            <a:r>
              <a:rPr lang="en-US" sz="2400"/>
              <a:t>~ 15 Client</a:t>
            </a:r>
          </a:p>
          <a:p>
            <a:pPr>
              <a:spcBef>
                <a:spcPct val="50000"/>
              </a:spcBef>
            </a:pPr>
            <a:r>
              <a:rPr lang="en-US" sz="2400"/>
              <a:t>~ 35 Contracts</a:t>
            </a:r>
          </a:p>
          <a:p>
            <a:pPr>
              <a:spcBef>
                <a:spcPct val="50000"/>
              </a:spcBef>
            </a:pPr>
            <a:r>
              <a:rPr lang="en-US" sz="2400"/>
              <a:t>1 run-of-the-mill PC with Ubuntu Linux</a:t>
            </a:r>
          </a:p>
          <a:p>
            <a:pPr>
              <a:spcBef>
                <a:spcPct val="50000"/>
              </a:spcBef>
            </a:pPr>
            <a:r>
              <a:rPr lang="en-US" sz="2400"/>
              <a:t>~ 7% CPU load !</a:t>
            </a:r>
          </a:p>
        </p:txBody>
      </p:sp>
    </p:spTree>
    <p:extLst>
      <p:ext uri="{BB962C8B-B14F-4D97-AF65-F5344CB8AC3E}">
        <p14:creationId xmlns:p14="http://schemas.microsoft.com/office/powerpoint/2010/main" val="287204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8" name="AutoShap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Transaction Coercion</a:t>
            </a:r>
          </a:p>
        </p:txBody>
      </p:sp>
      <p:pic>
        <p:nvPicPr>
          <p:cNvPr id="95237" name="Picture 5" descr="07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628800"/>
            <a:ext cx="4105275" cy="3976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468313" y="1700808"/>
            <a:ext cx="424815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000" dirty="0"/>
              <a:t>PETRA3 Video Example: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dirty="0"/>
              <a:t>Mixed </a:t>
            </a:r>
            <a:r>
              <a:rPr lang="en-US" dirty="0" err="1"/>
              <a:t>Gbit</a:t>
            </a:r>
            <a:r>
              <a:rPr lang="en-US" dirty="0"/>
              <a:t>/100-Mbit Net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dirty="0"/>
              <a:t>Large images (large P</a:t>
            </a:r>
            <a:r>
              <a:rPr lang="en-US" baseline="-25000" dirty="0"/>
              <a:t>T</a:t>
            </a:r>
            <a:r>
              <a:rPr lang="en-US" dirty="0"/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000" dirty="0"/>
              <a:t>Tune the transport Parameters !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dirty="0"/>
              <a:t>Enforce multicast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dirty="0"/>
              <a:t>Minimum polling interval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dirty="0"/>
              <a:t>Redirect non-Scheduled Property to Scheduled Property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000" dirty="0"/>
              <a:t>N</a:t>
            </a:r>
            <a:r>
              <a:rPr lang="en-US" sz="2000" baseline="-25000" dirty="0"/>
              <a:t>T</a:t>
            </a:r>
            <a:r>
              <a:rPr lang="en-US" sz="2000" dirty="0"/>
              <a:t> = 1, N</a:t>
            </a:r>
            <a:r>
              <a:rPr lang="en-US" sz="2000" baseline="-25000" dirty="0"/>
              <a:t>C</a:t>
            </a:r>
            <a:r>
              <a:rPr lang="en-US" sz="2000" dirty="0"/>
              <a:t> =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89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Philip Duval - TINE Overview</a:t>
            </a:r>
            <a:endParaRPr lang="en-GB" alt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TINE </a:t>
            </a:r>
            <a:r>
              <a:rPr lang="en-US" dirty="0" smtClean="0"/>
              <a:t>Low-Level Support …</a:t>
            </a:r>
            <a:endParaRPr lang="en-GB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2"/>
            <a:ext cx="8229600" cy="439308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sz="2600" dirty="0" smtClean="0"/>
              <a:t>“Do it yourself” + your hardware API</a:t>
            </a:r>
          </a:p>
          <a:p>
            <a:pPr marL="742950" lvl="1" indent="-285750" eaLnBrk="1" hangingPunct="1">
              <a:defRPr/>
            </a:pPr>
            <a:r>
              <a:rPr lang="en-US" sz="2200" dirty="0" smtClean="0"/>
              <a:t>Use those Windows drivers your hardware comes with!</a:t>
            </a:r>
          </a:p>
          <a:p>
            <a:pPr marL="742950" lvl="1" indent="-285750" eaLnBrk="1" hangingPunct="1">
              <a:defRPr/>
            </a:pPr>
            <a:r>
              <a:rPr lang="en-US" sz="2200" dirty="0" smtClean="0"/>
              <a:t>You’ve already got a stand-alone system: how do you connect it to the control system</a:t>
            </a:r>
            <a:r>
              <a:rPr lang="en-US" sz="2200" dirty="0" smtClean="0"/>
              <a:t>?</a:t>
            </a:r>
          </a:p>
          <a:p>
            <a:pPr marL="742950" lvl="1" indent="-285750" eaLnBrk="1" hangingPunct="1">
              <a:defRPr/>
            </a:pPr>
            <a:endParaRPr lang="en-US" sz="2200" dirty="0" smtClean="0"/>
          </a:p>
          <a:p>
            <a:pPr eaLnBrk="1" hangingPunct="1">
              <a:defRPr/>
            </a:pPr>
            <a:r>
              <a:rPr lang="en-US" sz="2600" dirty="0" smtClean="0"/>
              <a:t>EPICS IOCs (</a:t>
            </a:r>
            <a:r>
              <a:rPr lang="en-US" sz="2600" dirty="0" err="1" smtClean="0"/>
              <a:t>asyn</a:t>
            </a:r>
            <a:r>
              <a:rPr lang="en-US" sz="2600" dirty="0" smtClean="0"/>
              <a:t> drivers) + Epics2Tine</a:t>
            </a:r>
          </a:p>
          <a:p>
            <a:pPr eaLnBrk="1" hangingPunct="1">
              <a:defRPr/>
            </a:pPr>
            <a:r>
              <a:rPr lang="en-US" sz="2600" dirty="0" smtClean="0"/>
              <a:t>LabView VIs + TINE LabView</a:t>
            </a:r>
          </a:p>
          <a:p>
            <a:pPr eaLnBrk="1" hangingPunct="1">
              <a:defRPr/>
            </a:pPr>
            <a:r>
              <a:rPr lang="en-US" sz="2600" dirty="0" smtClean="0"/>
              <a:t>DOOCS + DOOCS API</a:t>
            </a:r>
          </a:p>
          <a:p>
            <a:pPr eaLnBrk="1" hangingPunct="1">
              <a:defRPr/>
            </a:pPr>
            <a:endParaRPr lang="en-US" sz="1900" dirty="0" smtClean="0"/>
          </a:p>
          <a:p>
            <a:pPr eaLnBrk="1" hangingPunct="1">
              <a:defRPr/>
            </a:pPr>
            <a:r>
              <a:rPr lang="en-US" sz="2600" b="1" dirty="0" smtClean="0"/>
              <a:t>CDI</a:t>
            </a:r>
            <a:r>
              <a:rPr lang="en-US" sz="2600" dirty="0" smtClean="0"/>
              <a:t> (Common Device Interface) !!!</a:t>
            </a:r>
          </a:p>
          <a:p>
            <a:pPr marL="742950" lvl="1" indent="-285750" eaLnBrk="1" hangingPunct="1">
              <a:defRPr/>
            </a:pPr>
            <a:r>
              <a:rPr lang="en-US" sz="2200" dirty="0" smtClean="0"/>
              <a:t>Bus plugs for CANOpen, SEDAC, RS232, </a:t>
            </a:r>
            <a:r>
              <a:rPr lang="en-US" sz="2200" dirty="0" err="1" smtClean="0"/>
              <a:t>SiemensPLC</a:t>
            </a:r>
            <a:r>
              <a:rPr lang="en-US" sz="2200" dirty="0" smtClean="0"/>
              <a:t>, </a:t>
            </a:r>
            <a:r>
              <a:rPr lang="en-US" sz="2200" dirty="0" err="1" smtClean="0"/>
              <a:t>TwinCatADS</a:t>
            </a:r>
            <a:r>
              <a:rPr lang="en-US" sz="2200" dirty="0" smtClean="0"/>
              <a:t>, </a:t>
            </a:r>
            <a:r>
              <a:rPr lang="en-US" sz="2200" dirty="0" err="1" smtClean="0"/>
              <a:t>EtherCat</a:t>
            </a:r>
            <a:r>
              <a:rPr lang="en-US" sz="2200" dirty="0" smtClean="0"/>
              <a:t>, </a:t>
            </a:r>
            <a:r>
              <a:rPr lang="en-US" sz="2200" dirty="0" err="1" smtClean="0"/>
              <a:t>Libera</a:t>
            </a:r>
            <a:r>
              <a:rPr lang="en-US" sz="2200" dirty="0" smtClean="0"/>
              <a:t>, … (</a:t>
            </a:r>
            <a:r>
              <a:rPr lang="en-US" sz="2200" dirty="0" err="1" smtClean="0"/>
              <a:t>asyn</a:t>
            </a:r>
            <a:r>
              <a:rPr lang="en-US" sz="2200" dirty="0" smtClean="0"/>
              <a:t>?)</a:t>
            </a:r>
          </a:p>
          <a:p>
            <a:pPr marL="742950" lvl="1" indent="-285750" eaLnBrk="1" hangingPunct="1">
              <a:defRPr/>
            </a:pPr>
            <a:endParaRPr lang="en-US" sz="2200" dirty="0" smtClean="0"/>
          </a:p>
          <a:p>
            <a:pPr eaLnBrk="1" hangingPunct="1">
              <a:defRPr/>
            </a:pPr>
            <a:r>
              <a:rPr lang="en-US" sz="2600" b="1" dirty="0" smtClean="0"/>
              <a:t>TICOM</a:t>
            </a:r>
            <a:r>
              <a:rPr lang="en-US" sz="2600" dirty="0" smtClean="0"/>
              <a:t> (TINE </a:t>
            </a:r>
            <a:r>
              <a:rPr lang="en-US" sz="2600" dirty="0" err="1" smtClean="0"/>
              <a:t>CanOpen</a:t>
            </a:r>
            <a:r>
              <a:rPr lang="en-US" sz="2600" dirty="0" smtClean="0"/>
              <a:t> Manager) </a:t>
            </a:r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val="11894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at Multiple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Everyone can READ</a:t>
            </a:r>
          </a:p>
          <a:p>
            <a:pPr lvl="1"/>
            <a:r>
              <a:rPr lang="en-US" dirty="0" smtClean="0"/>
              <a:t>(</a:t>
            </a:r>
            <a:r>
              <a:rPr lang="en-US" i="1" dirty="0" smtClean="0"/>
              <a:t>if you make it through the firewalls </a:t>
            </a:r>
            <a:r>
              <a:rPr lang="en-US" dirty="0" smtClean="0"/>
              <a:t>…)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Access control </a:t>
            </a:r>
            <a:r>
              <a:rPr lang="en-US" dirty="0" smtClean="0"/>
              <a:t>for commands</a:t>
            </a:r>
          </a:p>
          <a:p>
            <a:pPr lvl="1"/>
            <a:r>
              <a:rPr lang="en-US" dirty="0" smtClean="0"/>
              <a:t>At the device server</a:t>
            </a:r>
          </a:p>
          <a:p>
            <a:pPr lvl="1"/>
            <a:r>
              <a:rPr lang="en-US" dirty="0" smtClean="0"/>
              <a:t>For the specified property</a:t>
            </a:r>
          </a:p>
          <a:p>
            <a:pPr lvl="1"/>
            <a:r>
              <a:rPr lang="en-US" dirty="0" smtClean="0"/>
              <a:t>For the specified device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User control (or user groups)</a:t>
            </a:r>
          </a:p>
          <a:p>
            <a:pPr lvl="1"/>
            <a:r>
              <a:rPr lang="en-US" dirty="0" smtClean="0"/>
              <a:t>Network address control</a:t>
            </a:r>
          </a:p>
          <a:p>
            <a:pPr lvl="1"/>
            <a:endParaRPr lang="en-US" dirty="0"/>
          </a:p>
          <a:p>
            <a:r>
              <a:rPr lang="en-US" dirty="0" smtClean="0"/>
              <a:t>Access </a:t>
            </a:r>
            <a:r>
              <a:rPr lang="en-US" dirty="0" smtClean="0">
                <a:solidFill>
                  <a:srgbClr val="7030A0"/>
                </a:solidFill>
              </a:rPr>
              <a:t>Locks</a:t>
            </a:r>
          </a:p>
          <a:p>
            <a:pPr lvl="1"/>
            <a:r>
              <a:rPr lang="en-US" dirty="0" smtClean="0"/>
              <a:t>One specific client on some host gets a lock token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9900"/>
                </a:solidFill>
              </a:rPr>
              <a:t>Exclusive Read </a:t>
            </a:r>
            <a:r>
              <a:rPr lang="en-US" dirty="0" smtClean="0"/>
              <a:t>access also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74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 Frameworks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Develop rich clients using :</a:t>
            </a:r>
          </a:p>
          <a:p>
            <a:pPr lvl="1"/>
            <a:r>
              <a:rPr lang="en-US" dirty="0" smtClean="0"/>
              <a:t>C, C++ </a:t>
            </a:r>
          </a:p>
          <a:p>
            <a:pPr lvl="1"/>
            <a:r>
              <a:rPr lang="en-US" dirty="0" smtClean="0"/>
              <a:t>.NET (C#, VB, C++), (visual studio, mono)</a:t>
            </a:r>
          </a:p>
          <a:p>
            <a:pPr lvl="1"/>
            <a:r>
              <a:rPr lang="en-US" dirty="0" smtClean="0"/>
              <a:t>java (eclipse or </a:t>
            </a:r>
            <a:r>
              <a:rPr lang="en-US" dirty="0" err="1" smtClean="0"/>
              <a:t>netbeans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acopbeans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Lazarus (DELPHI) (visual </a:t>
            </a:r>
            <a:r>
              <a:rPr lang="en-US" dirty="0" err="1" smtClean="0"/>
              <a:t>pascal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Qt</a:t>
            </a:r>
            <a:r>
              <a:rPr lang="en-US" dirty="0" smtClean="0"/>
              <a:t>, </a:t>
            </a:r>
            <a:r>
              <a:rPr lang="en-US" dirty="0" err="1" smtClean="0"/>
              <a:t>PyQt</a:t>
            </a:r>
            <a:endParaRPr lang="en-US" dirty="0" smtClean="0"/>
          </a:p>
          <a:p>
            <a:pPr lvl="1"/>
            <a:r>
              <a:rPr lang="en-US" dirty="0" err="1" smtClean="0"/>
              <a:t>MatLab</a:t>
            </a:r>
            <a:endParaRPr lang="en-US" dirty="0" smtClean="0"/>
          </a:p>
          <a:p>
            <a:pPr lvl="1"/>
            <a:r>
              <a:rPr lang="en-US" dirty="0" smtClean="0"/>
              <a:t>LabView</a:t>
            </a:r>
          </a:p>
          <a:p>
            <a:r>
              <a:rPr lang="en-US" dirty="0" smtClean="0"/>
              <a:t>GUI Panels with :</a:t>
            </a:r>
          </a:p>
          <a:p>
            <a:pPr lvl="1"/>
            <a:r>
              <a:rPr lang="en-US" dirty="0" err="1" smtClean="0"/>
              <a:t>jddd</a:t>
            </a:r>
            <a:r>
              <a:rPr lang="en-US" dirty="0" smtClean="0"/>
              <a:t> (Java DOOCS Data Display)</a:t>
            </a:r>
          </a:p>
          <a:p>
            <a:pPr lvl="1"/>
            <a:r>
              <a:rPr lang="en-US" dirty="0" smtClean="0"/>
              <a:t>CSS (Control System Studio – </a:t>
            </a:r>
            <a:r>
              <a:rPr lang="en-US" i="1" dirty="0" smtClean="0"/>
              <a:t>not Cascading Style Sheets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COMA (Container Object </a:t>
            </a:r>
            <a:r>
              <a:rPr lang="en-US" dirty="0" err="1" smtClean="0"/>
              <a:t>MAnager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Web2C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67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Philip Duval - TINE Overview</a:t>
            </a:r>
            <a:endParaRPr lang="en-GB" alt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TINE Clients : Rich Clients </a:t>
            </a:r>
            <a:r>
              <a:rPr lang="en-US" sz="2400" smtClean="0"/>
              <a:t>(java)</a:t>
            </a:r>
            <a:endParaRPr lang="en-GB" sz="2400" smtClean="0"/>
          </a:p>
        </p:txBody>
      </p:sp>
      <p:pic>
        <p:nvPicPr>
          <p:cNvPr id="4608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6156325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124744"/>
            <a:ext cx="565626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76700"/>
            <a:ext cx="3240087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7" name="TextBox 5"/>
          <p:cNvSpPr txBox="1">
            <a:spLocks noChangeArrowheads="1"/>
          </p:cNvSpPr>
          <p:nvPr/>
        </p:nvSpPr>
        <p:spPr bwMode="auto">
          <a:xfrm>
            <a:off x="7812410" y="5877272"/>
            <a:ext cx="1008062" cy="369888"/>
          </a:xfrm>
          <a:prstGeom prst="rect">
            <a:avLst/>
          </a:prstGeom>
          <a:solidFill>
            <a:srgbClr val="F8F8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etc. …</a:t>
            </a:r>
          </a:p>
        </p:txBody>
      </p:sp>
      <p:pic>
        <p:nvPicPr>
          <p:cNvPr id="46088" name="Picture 12" descr="http://ttfinfo.desy.de/petra/data/2011/17/01.05_n/2011-05-01T23:07: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2667000"/>
            <a:ext cx="2884488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215063"/>
            <a:ext cx="4215879" cy="369332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How ‘important’ are synoptic displays ?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771800" y="5591175"/>
            <a:ext cx="144016" cy="6238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39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System Framework:</a:t>
            </a:r>
          </a:p>
          <a:p>
            <a:pPr lvl="1"/>
            <a:r>
              <a:rPr lang="en-US" dirty="0" smtClean="0"/>
              <a:t>Some person(s) will need to be familiar with the ‘</a:t>
            </a:r>
            <a:r>
              <a:rPr lang="en-US" dirty="0" smtClean="0">
                <a:solidFill>
                  <a:srgbClr val="7030A0"/>
                </a:solidFill>
              </a:rPr>
              <a:t>framework</a:t>
            </a:r>
            <a:r>
              <a:rPr lang="en-US" dirty="0" smtClean="0"/>
              <a:t>’</a:t>
            </a:r>
          </a:p>
          <a:p>
            <a:pPr lvl="2"/>
            <a:r>
              <a:rPr lang="en-US" dirty="0" smtClean="0"/>
              <a:t>setup </a:t>
            </a:r>
            <a:r>
              <a:rPr lang="en-US" dirty="0" smtClean="0">
                <a:solidFill>
                  <a:srgbClr val="0070C0"/>
                </a:solidFill>
              </a:rPr>
              <a:t>configuration</a:t>
            </a:r>
            <a:r>
              <a:rPr lang="en-US" dirty="0" smtClean="0"/>
              <a:t> databases</a:t>
            </a:r>
          </a:p>
          <a:p>
            <a:pPr lvl="2"/>
            <a:r>
              <a:rPr lang="en-US" dirty="0" smtClean="0"/>
              <a:t>make </a:t>
            </a:r>
            <a:r>
              <a:rPr lang="en-US" dirty="0" smtClean="0">
                <a:solidFill>
                  <a:srgbClr val="009900"/>
                </a:solidFill>
              </a:rPr>
              <a:t>hardware</a:t>
            </a:r>
            <a:r>
              <a:rPr lang="en-US" dirty="0" smtClean="0"/>
              <a:t> decisions</a:t>
            </a:r>
          </a:p>
          <a:p>
            <a:pPr lvl="2"/>
            <a:r>
              <a:rPr lang="en-US" dirty="0" smtClean="0"/>
              <a:t>find and fix </a:t>
            </a:r>
            <a:r>
              <a:rPr lang="en-US" dirty="0" smtClean="0">
                <a:solidFill>
                  <a:srgbClr val="C00000"/>
                </a:solidFill>
              </a:rPr>
              <a:t>specific problems</a:t>
            </a:r>
            <a:r>
              <a:rPr lang="en-US" dirty="0" smtClean="0"/>
              <a:t> (that may or may not have anything to do with the ‘framework’ chosen).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etc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>
                <a:solidFill>
                  <a:srgbClr val="7030A0"/>
                </a:solidFill>
              </a:rPr>
              <a:t>Pragmatic</a:t>
            </a:r>
            <a:r>
              <a:rPr lang="en-US" dirty="0" smtClean="0"/>
              <a:t> solutions to problems allow for </a:t>
            </a:r>
            <a:r>
              <a:rPr lang="en-US" i="1" dirty="0" smtClean="0">
                <a:solidFill>
                  <a:srgbClr val="7030A0"/>
                </a:solidFill>
              </a:rPr>
              <a:t>multiple frameworks</a:t>
            </a:r>
          </a:p>
          <a:p>
            <a:pPr lvl="2"/>
            <a:r>
              <a:rPr lang="en-US" dirty="0" smtClean="0"/>
              <a:t>That’s why we have:</a:t>
            </a:r>
          </a:p>
          <a:p>
            <a:pPr lvl="3"/>
            <a:r>
              <a:rPr lang="en-US" dirty="0">
                <a:solidFill>
                  <a:srgbClr val="C00000"/>
                </a:solidFill>
              </a:rPr>
              <a:t>e</a:t>
            </a:r>
            <a:r>
              <a:rPr lang="en-US" dirty="0" smtClean="0">
                <a:solidFill>
                  <a:srgbClr val="C00000"/>
                </a:solidFill>
              </a:rPr>
              <a:t>pics2tine </a:t>
            </a:r>
          </a:p>
          <a:p>
            <a:pPr lvl="4"/>
            <a:r>
              <a:rPr lang="en-US" dirty="0" smtClean="0"/>
              <a:t>(the first translator on the block! – </a:t>
            </a:r>
            <a:r>
              <a:rPr lang="en-US" dirty="0" err="1" smtClean="0"/>
              <a:t>PCaPAC</a:t>
            </a:r>
            <a:r>
              <a:rPr lang="en-US" dirty="0" smtClean="0"/>
              <a:t> 2000, ICALEPCS 2001)</a:t>
            </a:r>
          </a:p>
          <a:p>
            <a:pPr lvl="3"/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ango2tine</a:t>
            </a:r>
          </a:p>
          <a:p>
            <a:pPr lvl="3"/>
            <a:r>
              <a:rPr lang="en-US" dirty="0">
                <a:solidFill>
                  <a:srgbClr val="C00000"/>
                </a:solidFill>
              </a:rPr>
              <a:t>e</a:t>
            </a:r>
            <a:r>
              <a:rPr lang="en-US" dirty="0" smtClean="0">
                <a:solidFill>
                  <a:srgbClr val="C00000"/>
                </a:solidFill>
              </a:rPr>
              <a:t>pics2tango</a:t>
            </a:r>
          </a:p>
          <a:p>
            <a:pPr lvl="3"/>
            <a:r>
              <a:rPr lang="en-US" dirty="0"/>
              <a:t>e</a:t>
            </a:r>
            <a:r>
              <a:rPr lang="en-US" dirty="0" smtClean="0"/>
              <a:t>tc.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35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844675"/>
            <a:ext cx="5845175" cy="481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7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TINE Clients: Rich Clients </a:t>
            </a:r>
            <a:r>
              <a:rPr lang="en-US" sz="2400" smtClean="0"/>
              <a:t>(LabView)</a:t>
            </a:r>
          </a:p>
        </p:txBody>
      </p:sp>
      <p:sp>
        <p:nvSpPr>
          <p:cNvPr id="47108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Philip Duval - TINE Overview</a:t>
            </a:r>
            <a:endParaRPr lang="en-GB" altLang="en-US"/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628332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516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TINE Clients: Rich Clients </a:t>
            </a:r>
            <a:r>
              <a:rPr lang="en-US" sz="2400" smtClean="0"/>
              <a:t>(MatLab)</a:t>
            </a:r>
          </a:p>
        </p:txBody>
      </p:sp>
      <p:sp>
        <p:nvSpPr>
          <p:cNvPr id="48131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Philip Duval - TINE Overview</a:t>
            </a:r>
            <a:endParaRPr lang="en-GB" altLang="en-US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6078537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2205038"/>
            <a:ext cx="5745162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514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Philip Duval - TINE Overview</a:t>
            </a:r>
            <a:endParaRPr lang="en-GB" alt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TINE and Java ACOP</a:t>
            </a:r>
            <a:br>
              <a:rPr lang="en-US" smtClean="0"/>
            </a:br>
            <a:r>
              <a:rPr lang="en-US" sz="2800" smtClean="0"/>
              <a:t>(for rich clients)</a:t>
            </a:r>
            <a:endParaRPr lang="en-GB" sz="2800" smtClean="0"/>
          </a:p>
        </p:txBody>
      </p:sp>
      <p:graphicFrame>
        <p:nvGraphicFramePr>
          <p:cNvPr id="49156" name="Object 3"/>
          <p:cNvGraphicFramePr>
            <a:graphicFrameLocks noChangeAspect="1"/>
          </p:cNvGraphicFramePr>
          <p:nvPr>
            <p:ph idx="1"/>
          </p:nvPr>
        </p:nvGraphicFramePr>
        <p:xfrm>
          <a:off x="2555875" y="1700213"/>
          <a:ext cx="6264275" cy="461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Bitmap Image" r:id="rId3" imgW="10155067" imgH="7485714" progId="Paint.Picture">
                  <p:embed/>
                </p:oleObj>
              </mc:Choice>
              <mc:Fallback>
                <p:oleObj name="Bitmap Image" r:id="rId3" imgW="10155067" imgH="74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700213"/>
                        <a:ext cx="6264275" cy="461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1943100" cy="174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No Frameworks !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Use Eclipse, NetBeans, or whatever …</a:t>
            </a:r>
          </a:p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468313" y="3573463"/>
            <a:ext cx="172878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Browse Control system at </a:t>
            </a:r>
            <a:r>
              <a:rPr lang="en-US" b="1"/>
              <a:t>design-time</a:t>
            </a:r>
            <a:r>
              <a:rPr lang="en-US"/>
              <a:t> with property panels or </a:t>
            </a:r>
            <a:r>
              <a:rPr lang="en-US" i="1"/>
              <a:t>customizer</a:t>
            </a:r>
            <a:r>
              <a:rPr lang="en-US"/>
              <a:t> …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0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Philip Duval - TINE Overview</a:t>
            </a:r>
            <a:endParaRPr lang="en-GB" alt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TINE and Java ACOP + COMA</a:t>
            </a:r>
            <a:br>
              <a:rPr lang="en-US" smtClean="0"/>
            </a:br>
            <a:r>
              <a:rPr lang="en-US" sz="2800" smtClean="0"/>
              <a:t>(for simple clients)</a:t>
            </a:r>
            <a:endParaRPr lang="en-GB" sz="2800" smtClean="0"/>
          </a:p>
        </p:txBody>
      </p:sp>
      <p:pic>
        <p:nvPicPr>
          <p:cNvPr id="50180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839913"/>
            <a:ext cx="6408738" cy="4122737"/>
          </a:xfrm>
          <a:noFill/>
        </p:spPr>
      </p:pic>
      <p:pic>
        <p:nvPicPr>
          <p:cNvPr id="50181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1406525"/>
            <a:ext cx="3168650" cy="2670175"/>
          </a:xfrm>
          <a:noFill/>
        </p:spPr>
      </p:pic>
      <p:sp>
        <p:nvSpPr>
          <p:cNvPr id="50182" name="Text Box 11"/>
          <p:cNvSpPr txBox="1">
            <a:spLocks noChangeArrowheads="1"/>
          </p:cNvSpPr>
          <p:nvPr/>
        </p:nvSpPr>
        <p:spPr bwMode="auto">
          <a:xfrm>
            <a:off x="250825" y="1700213"/>
            <a:ext cx="2017713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No Frameworks !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Lightweight!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Just start a coma application (e.g. an empty coma application)</a:t>
            </a:r>
          </a:p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50183" name="Text Box 12"/>
          <p:cNvSpPr txBox="1">
            <a:spLocks noChangeArrowheads="1"/>
          </p:cNvSpPr>
          <p:nvPr/>
        </p:nvSpPr>
        <p:spPr bwMode="auto">
          <a:xfrm>
            <a:off x="250825" y="4076700"/>
            <a:ext cx="17287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Browse Control system at </a:t>
            </a:r>
            <a:r>
              <a:rPr lang="en-US" b="1"/>
              <a:t>run-time</a:t>
            </a:r>
            <a:r>
              <a:rPr lang="en-US"/>
              <a:t> with </a:t>
            </a:r>
            <a:r>
              <a:rPr lang="en-US" i="1"/>
              <a:t>customizer</a:t>
            </a:r>
            <a:r>
              <a:rPr lang="en-US"/>
              <a:t> …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772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7221C98D-89C7-4CF8-8CC1-901F3CF5011B}" type="slidenum">
              <a:rPr lang="en-GB"/>
              <a:pPr algn="l" eaLnBrk="1" hangingPunct="1"/>
              <a:t>34</a:t>
            </a:fld>
            <a:endParaRPr lang="en-GB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TINE and Control System Studio (CSS)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341438"/>
            <a:ext cx="5114925" cy="4525962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5832475" y="1376363"/>
            <a:ext cx="2735263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26004D"/>
                </a:solidFill>
              </a:rPr>
              <a:t>Call up: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26004D"/>
                </a:solidFill>
              </a:rPr>
              <a:t>Display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i="1">
                <a:solidFill>
                  <a:srgbClr val="26004D"/>
                </a:solidFill>
              </a:rPr>
              <a:t>PV-Table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26004D"/>
                </a:solidFill>
              </a:rPr>
              <a:t>……</a:t>
            </a:r>
          </a:p>
          <a:p>
            <a:pPr eaLnBrk="1" hangingPunct="1">
              <a:spcBef>
                <a:spcPct val="50000"/>
              </a:spcBef>
            </a:pPr>
            <a:endParaRPr lang="en-US">
              <a:solidFill>
                <a:srgbClr val="26004D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26004D"/>
                </a:solidFill>
              </a:rPr>
              <a:t>Drag and Drop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26004D"/>
                </a:solidFill>
              </a:rPr>
              <a:t>Into </a:t>
            </a:r>
            <a:r>
              <a:rPr lang="en-US" i="1">
                <a:solidFill>
                  <a:srgbClr val="26004D"/>
                </a:solidFill>
              </a:rPr>
              <a:t>PV-Table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26004D"/>
                </a:solidFill>
              </a:rPr>
              <a:t>Into Display </a:t>
            </a:r>
            <a:br>
              <a:rPr lang="en-US">
                <a:solidFill>
                  <a:srgbClr val="26004D"/>
                </a:solidFill>
              </a:rPr>
            </a:br>
            <a:r>
              <a:rPr lang="en-US">
                <a:solidFill>
                  <a:srgbClr val="26004D"/>
                </a:solidFill>
              </a:rPr>
              <a:t>(edit mode)</a:t>
            </a:r>
          </a:p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rgbClr val="26004D"/>
                </a:solidFill>
              </a:rPr>
              <a:t>No DAL support for PV-Table - yet</a:t>
            </a:r>
          </a:p>
        </p:txBody>
      </p:sp>
      <p:sp>
        <p:nvSpPr>
          <p:cNvPr id="51206" name="TextBox 2"/>
          <p:cNvSpPr txBox="1">
            <a:spLocks noChangeArrowheads="1"/>
          </p:cNvSpPr>
          <p:nvPr/>
        </p:nvSpPr>
        <p:spPr bwMode="auto">
          <a:xfrm>
            <a:off x="1403350" y="5876925"/>
            <a:ext cx="3240088" cy="369888"/>
          </a:xfrm>
          <a:prstGeom prst="rect">
            <a:avLst/>
          </a:prstGeom>
          <a:solidFill>
            <a:srgbClr val="F8F8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Namespace Browser (TINE)</a:t>
            </a:r>
          </a:p>
        </p:txBody>
      </p:sp>
      <p:sp>
        <p:nvSpPr>
          <p:cNvPr id="51207" name="TextBox 3"/>
          <p:cNvSpPr txBox="1">
            <a:spLocks noChangeArrowheads="1"/>
          </p:cNvSpPr>
          <p:nvPr/>
        </p:nvSpPr>
        <p:spPr bwMode="auto">
          <a:xfrm>
            <a:off x="395288" y="6319838"/>
            <a:ext cx="8497887" cy="2778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See: http://adweb.desy.de/mcs/TINE_Users_Meeting/2008Dec05/CSS-TINE%20Meeting-2008-12-05-2008-12-05.pdf</a:t>
            </a:r>
          </a:p>
        </p:txBody>
      </p:sp>
    </p:spTree>
    <p:extLst>
      <p:ext uri="{BB962C8B-B14F-4D97-AF65-F5344CB8AC3E}">
        <p14:creationId xmlns:p14="http://schemas.microsoft.com/office/powerpoint/2010/main" val="34667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TINE and jddd</a:t>
            </a:r>
          </a:p>
        </p:txBody>
      </p:sp>
      <p:sp>
        <p:nvSpPr>
          <p:cNvPr id="52227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Philip Duval - TINE Overview</a:t>
            </a:r>
            <a:endParaRPr lang="en-GB" altLang="en-US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19238"/>
            <a:ext cx="672306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9" name="TextBox 7"/>
          <p:cNvSpPr txBox="1">
            <a:spLocks noChangeArrowheads="1"/>
          </p:cNvSpPr>
          <p:nvPr/>
        </p:nvSpPr>
        <p:spPr bwMode="auto">
          <a:xfrm>
            <a:off x="2484438" y="6319838"/>
            <a:ext cx="5832475" cy="2778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See: http://adweb.desy.de/mcs/TINE_Users_Meeting/2008Nov07/jdddTalkNew.pdf</a:t>
            </a:r>
          </a:p>
        </p:txBody>
      </p:sp>
    </p:spTree>
    <p:extLst>
      <p:ext uri="{BB962C8B-B14F-4D97-AF65-F5344CB8AC3E}">
        <p14:creationId xmlns:p14="http://schemas.microsoft.com/office/powerpoint/2010/main" val="40856546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Server-Side development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One-pass server wizard </a:t>
            </a:r>
            <a:r>
              <a:rPr lang="en-US" dirty="0" smtClean="0"/>
              <a:t>for</a:t>
            </a:r>
          </a:p>
          <a:p>
            <a:pPr lvl="1"/>
            <a:r>
              <a:rPr lang="en-US" dirty="0"/>
              <a:t>Server configuration database </a:t>
            </a:r>
            <a:endParaRPr lang="en-US" dirty="0" smtClean="0"/>
          </a:p>
          <a:p>
            <a:pPr lvl="2"/>
            <a:r>
              <a:rPr lang="en-US" dirty="0" smtClean="0"/>
              <a:t>can be used for LabView servers</a:t>
            </a:r>
          </a:p>
          <a:p>
            <a:pPr lvl="1"/>
            <a:r>
              <a:rPr lang="en-US" dirty="0" smtClean="0"/>
              <a:t>C project (suitable for C++)</a:t>
            </a:r>
          </a:p>
          <a:p>
            <a:pPr lvl="1"/>
            <a:r>
              <a:rPr lang="en-US" dirty="0" smtClean="0"/>
              <a:t>VB 6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pass makes copy of previous code but does NOT preserve changes!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Java server wizard</a:t>
            </a:r>
          </a:p>
          <a:p>
            <a:pPr lvl="1"/>
            <a:r>
              <a:rPr lang="en-US" dirty="0" smtClean="0"/>
              <a:t>Simplified functionality for ‘most use-cases’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Or</a:t>
            </a:r>
          </a:p>
          <a:p>
            <a:pPr lvl="1"/>
            <a:r>
              <a:rPr lang="en-US" dirty="0" smtClean="0"/>
              <a:t>copy-paste and read the documentation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Remarks: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CDI servers are entirely database driven (and there’s a CDI database editor)</a:t>
            </a:r>
          </a:p>
          <a:p>
            <a:pPr lvl="1"/>
            <a:r>
              <a:rPr lang="en-US" dirty="0" smtClean="0"/>
              <a:t>LabView cannot be generated BUT the API is easy!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E445C-936D-4898-AF04-49835BA1FF4C}" type="slidenum">
              <a:rPr lang="en-GB" altLang="en-US" smtClean="0"/>
              <a:pPr>
                <a:defRPr/>
              </a:pPr>
              <a:t>36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2409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Standard Device Server Wizard</a:t>
            </a:r>
            <a:br>
              <a:rPr lang="en-US" sz="4000" dirty="0"/>
            </a:br>
            <a:r>
              <a:rPr lang="en-US" sz="2400" dirty="0" smtClean="0"/>
              <a:t>(in need of modernization! – dates back to 1999)</a:t>
            </a:r>
            <a:endParaRPr lang="en-GB" sz="2400" dirty="0"/>
          </a:p>
        </p:txBody>
      </p:sp>
      <p:pic>
        <p:nvPicPr>
          <p:cNvPr id="72707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557338"/>
            <a:ext cx="6264275" cy="4151312"/>
          </a:xfrm>
          <a:noFill/>
          <a:ln/>
        </p:spPr>
      </p:pic>
      <p:pic>
        <p:nvPicPr>
          <p:cNvPr id="72708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3716338"/>
            <a:ext cx="2532062" cy="2185987"/>
          </a:xfrm>
          <a:noFill/>
          <a:ln/>
        </p:spPr>
      </p:pic>
      <p:pic>
        <p:nvPicPr>
          <p:cNvPr id="72709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5160963"/>
            <a:ext cx="4038600" cy="949325"/>
          </a:xfrm>
          <a:noFill/>
          <a:ln/>
        </p:spPr>
      </p:pic>
      <p:sp>
        <p:nvSpPr>
          <p:cNvPr id="72710" name="Oval 6"/>
          <p:cNvSpPr>
            <a:spLocks noChangeArrowheads="1"/>
          </p:cNvSpPr>
          <p:nvPr/>
        </p:nvSpPr>
        <p:spPr bwMode="auto">
          <a:xfrm>
            <a:off x="5867400" y="3357563"/>
            <a:ext cx="720725" cy="576262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 flipH="1">
            <a:off x="6588125" y="2779713"/>
            <a:ext cx="576263" cy="57785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6948488" y="1989138"/>
            <a:ext cx="1871662" cy="6334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C, VB or LV </a:t>
            </a:r>
          </a:p>
          <a:p>
            <a:pPr>
              <a:spcBef>
                <a:spcPct val="50000"/>
              </a:spcBef>
            </a:pPr>
            <a:r>
              <a:rPr lang="en-US" sz="1400"/>
              <a:t>(leave unchecked)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4955600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1" name="Rectangle 17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Java Device Server Wizard …</a:t>
            </a:r>
            <a:endParaRPr lang="en-GB"/>
          </a:p>
        </p:txBody>
      </p:sp>
      <p:pic>
        <p:nvPicPr>
          <p:cNvPr id="67588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205038"/>
            <a:ext cx="4032250" cy="2879725"/>
          </a:xfrm>
          <a:noFill/>
          <a:ln/>
        </p:spPr>
      </p:pic>
      <p:pic>
        <p:nvPicPr>
          <p:cNvPr id="67595" name="Picture 11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557338"/>
            <a:ext cx="3095625" cy="2209800"/>
          </a:xfrm>
          <a:noFill/>
          <a:ln/>
        </p:spPr>
      </p:pic>
      <p:pic>
        <p:nvPicPr>
          <p:cNvPr id="6760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412875"/>
            <a:ext cx="3024188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7" name="Picture 13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4076700"/>
            <a:ext cx="3065463" cy="2189163"/>
          </a:xfrm>
          <a:noFill/>
          <a:ln/>
        </p:spPr>
      </p:pic>
      <p:pic>
        <p:nvPicPr>
          <p:cNvPr id="67600" name="Picture 16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4292600"/>
            <a:ext cx="3065463" cy="2189163"/>
          </a:xfrm>
          <a:noFill/>
          <a:ln/>
        </p:spPr>
      </p:pic>
      <p:sp>
        <p:nvSpPr>
          <p:cNvPr id="67604" name="Line 20"/>
          <p:cNvSpPr>
            <a:spLocks noChangeShapeType="1"/>
          </p:cNvSpPr>
          <p:nvPr/>
        </p:nvSpPr>
        <p:spPr bwMode="auto">
          <a:xfrm flipV="1">
            <a:off x="2268538" y="3068638"/>
            <a:ext cx="863600" cy="21590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>
            <a:off x="1619250" y="3789363"/>
            <a:ext cx="1439863" cy="503237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22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LabView Servers (RF Cavities)</a:t>
            </a:r>
            <a:endParaRPr lang="en-GB"/>
          </a:p>
        </p:txBody>
      </p:sp>
      <p:pic>
        <p:nvPicPr>
          <p:cNvPr id="51207" name="Picture 7" descr="Tine_Push_Data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3573463"/>
            <a:ext cx="4248150" cy="2957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9" name="Picture 9" descr="Init_Server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700213"/>
            <a:ext cx="1944687" cy="65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11" name="Picture 11" descr="LabView_BlockDiagramm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2420938"/>
            <a:ext cx="3241675" cy="1068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4" name="Picture 4" descr="LabView_FrontPanal"/>
          <p:cNvPicPr>
            <a:picLocks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773238"/>
            <a:ext cx="4752975" cy="4129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11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Philip Duval - TINE Overview</a:t>
            </a:r>
            <a:endParaRPr lang="en-GB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Control Systems101 </a:t>
            </a:r>
            <a:br>
              <a:rPr lang="en-US" sz="3500" smtClean="0"/>
            </a:br>
            <a:r>
              <a:rPr lang="en-US" sz="2000" smtClean="0"/>
              <a:t>Control Systems (one way or another) have to deal with …</a:t>
            </a:r>
            <a:endParaRPr lang="en-GB" sz="200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Distributed</a:t>
            </a:r>
            <a:r>
              <a:rPr lang="en-US" sz="2000" dirty="0" smtClean="0"/>
              <a:t> end points and processes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Data Acquisition</a:t>
            </a:r>
            <a:r>
              <a:rPr lang="en-US" sz="2000" dirty="0" smtClean="0"/>
              <a:t> (front end hardware)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Real-time</a:t>
            </a:r>
            <a:r>
              <a:rPr lang="en-US" sz="2000" dirty="0" smtClean="0"/>
              <a:t> needs (where necessary)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Process control </a:t>
            </a:r>
            <a:r>
              <a:rPr lang="en-US" sz="2000" dirty="0" smtClean="0"/>
              <a:t>(automation, feedback)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Central Services</a:t>
            </a:r>
            <a:r>
              <a:rPr lang="en-US" sz="2000" dirty="0" smtClean="0"/>
              <a:t> (Archive, Alarm, Name Resolution, …)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Security</a:t>
            </a:r>
            <a:r>
              <a:rPr lang="en-US" sz="2000" dirty="0" smtClean="0"/>
              <a:t> (who’s allowed to do what from where?)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States</a:t>
            </a:r>
            <a:r>
              <a:rPr lang="en-US" sz="2000" dirty="0" smtClean="0"/>
              <a:t> (Finite State Machines, sequencing, automation…)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Time synchronization</a:t>
            </a:r>
            <a:r>
              <a:rPr lang="en-US" sz="2000" dirty="0" smtClean="0"/>
              <a:t> (time stamps, cycle ids, etc.)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Databases</a:t>
            </a:r>
            <a:r>
              <a:rPr lang="en-US" sz="2000" dirty="0" smtClean="0"/>
              <a:t> (configuration, machine data, post-mortem data, …)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Statistics</a:t>
            </a:r>
            <a:r>
              <a:rPr lang="en-US" sz="2000" dirty="0" smtClean="0"/>
              <a:t> (control system itself, operation, …)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Logging</a:t>
            </a:r>
            <a:r>
              <a:rPr lang="en-US" sz="2000" dirty="0" smtClean="0"/>
              <a:t> (central, local, application, …)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Data </a:t>
            </a:r>
            <a:r>
              <a:rPr lang="en-US" sz="2000" b="1" dirty="0" smtClean="0"/>
              <a:t>transport</a:t>
            </a:r>
            <a:r>
              <a:rPr lang="en-US" sz="2000" dirty="0" smtClean="0"/>
              <a:t> (data flow, </a:t>
            </a:r>
            <a:r>
              <a:rPr lang="en-US" sz="2000" i="1" dirty="0" smtClean="0">
                <a:solidFill>
                  <a:srgbClr val="0066FF"/>
                </a:solidFill>
              </a:rPr>
              <a:t>control system protocol</a:t>
            </a:r>
            <a:r>
              <a:rPr lang="en-US" sz="2000" dirty="0" smtClean="0"/>
              <a:t>, scalability)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9966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</a:t>
            </a:r>
            <a:r>
              <a:rPr lang="en-US" dirty="0" smtClean="0"/>
              <a:t>Servers</a:t>
            </a:r>
            <a:endParaRPr lang="en-US" dirty="0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01900"/>
            <a:ext cx="684847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088" y="1844675"/>
            <a:ext cx="5257800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/>
              <a:t>MatLab</a:t>
            </a:r>
            <a:r>
              <a:rPr lang="en-US" dirty="0"/>
              <a:t> server using configuration files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7763" y="4005263"/>
            <a:ext cx="2736850" cy="646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Supply a property and device with data</a:t>
            </a:r>
          </a:p>
        </p:txBody>
      </p:sp>
      <p:cxnSp>
        <p:nvCxnSpPr>
          <p:cNvPr id="19462" name="Straight Arrow Connector 6"/>
          <p:cNvCxnSpPr>
            <a:cxnSpLocks noChangeShapeType="1"/>
          </p:cNvCxnSpPr>
          <p:nvPr/>
        </p:nvCxnSpPr>
        <p:spPr bwMode="auto">
          <a:xfrm flipH="1">
            <a:off x="5148263" y="4327525"/>
            <a:ext cx="936625" cy="0"/>
          </a:xfrm>
          <a:prstGeom prst="straightConnector1">
            <a:avLst/>
          </a:prstGeom>
          <a:noFill/>
          <a:ln w="19050" algn="ctr">
            <a:solidFill>
              <a:srgbClr val="99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6227763" y="4724400"/>
            <a:ext cx="2736850" cy="923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Register dispatch handlers for settings changes</a:t>
            </a:r>
          </a:p>
        </p:txBody>
      </p:sp>
      <p:cxnSp>
        <p:nvCxnSpPr>
          <p:cNvPr id="19464" name="Straight Arrow Connector 9"/>
          <p:cNvCxnSpPr>
            <a:cxnSpLocks noChangeShapeType="1"/>
          </p:cNvCxnSpPr>
          <p:nvPr/>
        </p:nvCxnSpPr>
        <p:spPr bwMode="auto">
          <a:xfrm flipH="1">
            <a:off x="5651500" y="5013325"/>
            <a:ext cx="468313" cy="0"/>
          </a:xfrm>
          <a:prstGeom prst="straightConnector1">
            <a:avLst/>
          </a:prstGeom>
          <a:noFill/>
          <a:ln w="19050" algn="ctr">
            <a:solidFill>
              <a:srgbClr val="99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5" name="Right Brace 10"/>
          <p:cNvSpPr>
            <a:spLocks/>
          </p:cNvSpPr>
          <p:nvPr/>
        </p:nvSpPr>
        <p:spPr bwMode="auto">
          <a:xfrm>
            <a:off x="5292725" y="4724400"/>
            <a:ext cx="323850" cy="576263"/>
          </a:xfrm>
          <a:prstGeom prst="rightBrace">
            <a:avLst>
              <a:gd name="adj1" fmla="val 8337"/>
              <a:gd name="adj2" fmla="val 50000"/>
            </a:avLst>
          </a:prstGeom>
          <a:noFill/>
          <a:ln w="952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27763" y="5732463"/>
            <a:ext cx="273685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Start a background task</a:t>
            </a:r>
          </a:p>
        </p:txBody>
      </p:sp>
      <p:cxnSp>
        <p:nvCxnSpPr>
          <p:cNvPr id="19467" name="Straight Arrow Connector 13"/>
          <p:cNvCxnSpPr>
            <a:cxnSpLocks noChangeShapeType="1"/>
          </p:cNvCxnSpPr>
          <p:nvPr/>
        </p:nvCxnSpPr>
        <p:spPr bwMode="auto">
          <a:xfrm flipH="1" flipV="1">
            <a:off x="5148263" y="5805488"/>
            <a:ext cx="936625" cy="215900"/>
          </a:xfrm>
          <a:prstGeom prst="straightConnector1">
            <a:avLst/>
          </a:prstGeom>
          <a:noFill/>
          <a:ln w="19050" algn="ctr">
            <a:solidFill>
              <a:srgbClr val="99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6227763" y="2997200"/>
            <a:ext cx="2736850" cy="922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Attach to database via equipment module “SINEQM”</a:t>
            </a:r>
          </a:p>
        </p:txBody>
      </p:sp>
      <p:cxnSp>
        <p:nvCxnSpPr>
          <p:cNvPr id="19469" name="Straight Arrow Connector 8"/>
          <p:cNvCxnSpPr>
            <a:cxnSpLocks noChangeShapeType="1"/>
          </p:cNvCxnSpPr>
          <p:nvPr/>
        </p:nvCxnSpPr>
        <p:spPr bwMode="auto">
          <a:xfrm flipH="1">
            <a:off x="4572000" y="3609975"/>
            <a:ext cx="1512888" cy="250825"/>
          </a:xfrm>
          <a:prstGeom prst="straightConnector1">
            <a:avLst/>
          </a:prstGeom>
          <a:noFill/>
          <a:ln w="19050" algn="ctr">
            <a:solidFill>
              <a:srgbClr val="99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16863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Services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Naming</a:t>
            </a:r>
            <a:r>
              <a:rPr lang="en-US" dirty="0" smtClean="0"/>
              <a:t> Services</a:t>
            </a:r>
          </a:p>
          <a:p>
            <a:pPr lvl="1"/>
            <a:r>
              <a:rPr lang="en-US" dirty="0" smtClean="0"/>
              <a:t>Plug-and-play (Equipment Name Server)</a:t>
            </a:r>
          </a:p>
          <a:p>
            <a:r>
              <a:rPr lang="en-US" dirty="0" smtClean="0">
                <a:solidFill>
                  <a:srgbClr val="009900"/>
                </a:solidFill>
              </a:rPr>
              <a:t>Archive</a:t>
            </a:r>
            <a:r>
              <a:rPr lang="en-US" dirty="0" smtClean="0"/>
              <a:t> Services</a:t>
            </a:r>
          </a:p>
          <a:p>
            <a:pPr lvl="1"/>
            <a:r>
              <a:rPr lang="en-US" dirty="0" smtClean="0"/>
              <a:t>Machine archive</a:t>
            </a:r>
          </a:p>
          <a:p>
            <a:pPr lvl="1"/>
            <a:r>
              <a:rPr lang="en-US" dirty="0" smtClean="0"/>
              <a:t>Event (Post-Mortem) archive</a:t>
            </a:r>
          </a:p>
          <a:p>
            <a:pPr lvl="1"/>
            <a:r>
              <a:rPr lang="en-US" dirty="0" smtClean="0"/>
              <a:t>Local Histories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Logging</a:t>
            </a:r>
            <a:r>
              <a:rPr lang="en-US" dirty="0" smtClean="0"/>
              <a:t> (central and local)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Alarm</a:t>
            </a:r>
            <a:r>
              <a:rPr lang="en-US" dirty="0" smtClean="0"/>
              <a:t> Services</a:t>
            </a:r>
          </a:p>
          <a:p>
            <a:pPr lvl="1"/>
            <a:r>
              <a:rPr lang="en-US" dirty="0" smtClean="0"/>
              <a:t>Central Alarm Server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State</a:t>
            </a:r>
            <a:r>
              <a:rPr lang="en-US" dirty="0" smtClean="0"/>
              <a:t> Services</a:t>
            </a:r>
          </a:p>
          <a:p>
            <a:pPr lvl="1"/>
            <a:r>
              <a:rPr lang="en-US" dirty="0" smtClean="0"/>
              <a:t>Declared Machine State</a:t>
            </a:r>
          </a:p>
          <a:p>
            <a:pPr lvl="1"/>
            <a:r>
              <a:rPr lang="en-US" dirty="0" smtClean="0"/>
              <a:t>Operation History counters (availability)</a:t>
            </a:r>
          </a:p>
          <a:p>
            <a:r>
              <a:rPr lang="en-US" dirty="0" smtClean="0"/>
              <a:t>Machine ‘</a:t>
            </a:r>
            <a:r>
              <a:rPr lang="en-US" i="1" dirty="0" smtClean="0">
                <a:solidFill>
                  <a:srgbClr val="002060"/>
                </a:solidFill>
              </a:rPr>
              <a:t>Globals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Synchronization</a:t>
            </a:r>
          </a:p>
          <a:p>
            <a:pPr lvl="1"/>
            <a:r>
              <a:rPr lang="en-US" dirty="0" smtClean="0"/>
              <a:t>Time synchronization server</a:t>
            </a:r>
          </a:p>
          <a:p>
            <a:pPr lvl="1"/>
            <a:r>
              <a:rPr lang="en-US" dirty="0" smtClean="0"/>
              <a:t>Cycler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E445C-936D-4898-AF04-49835BA1FF4C}" type="slidenum">
              <a:rPr lang="en-GB" altLang="en-US" smtClean="0"/>
              <a:pPr>
                <a:defRPr/>
              </a:pPr>
              <a:t>41</a:t>
            </a:fld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979712" y="6237312"/>
            <a:ext cx="4608512" cy="369332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BEAUTY and the BEAST?  I don’t think so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672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Philip Duval - TINE Overview</a:t>
            </a:r>
            <a:endParaRPr lang="en-GB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TINE ENS: Plug and Play</a:t>
            </a:r>
            <a:endParaRPr lang="en-GB" smtClean="0"/>
          </a:p>
        </p:txBody>
      </p:sp>
      <p:pic>
        <p:nvPicPr>
          <p:cNvPr id="19460" name="Picture 3" descr="180px-Computer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463800"/>
            <a:ext cx="946150" cy="187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690688" y="2781300"/>
            <a:ext cx="23764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Garamond" pitchFamily="18" charset="0"/>
              </a:rPr>
              <a:t>I want to be known to the system as “</a:t>
            </a:r>
            <a:r>
              <a:rPr lang="en-US" sz="2000" b="1" dirty="0" smtClean="0">
                <a:solidFill>
                  <a:srgbClr val="000000"/>
                </a:solidFill>
                <a:latin typeface="Garamond" pitchFamily="18" charset="0"/>
              </a:rPr>
              <a:t>BPM</a:t>
            </a:r>
            <a:r>
              <a:rPr lang="en-US" sz="2000" dirty="0" smtClean="0">
                <a:solidFill>
                  <a:srgbClr val="000000"/>
                </a:solidFill>
                <a:latin typeface="Garamond" pitchFamily="18" charset="0"/>
              </a:rPr>
              <a:t>” </a:t>
            </a:r>
            <a:r>
              <a:rPr lang="en-US" sz="2000" dirty="0">
                <a:solidFill>
                  <a:srgbClr val="000000"/>
                </a:solidFill>
                <a:latin typeface="Garamond" pitchFamily="18" charset="0"/>
              </a:rPr>
              <a:t>in the context </a:t>
            </a:r>
            <a:r>
              <a:rPr lang="en-US" sz="2000" dirty="0" smtClean="0">
                <a:solidFill>
                  <a:srgbClr val="000000"/>
                </a:solidFill>
                <a:latin typeface="Garamond" pitchFamily="18" charset="0"/>
              </a:rPr>
              <a:t>“</a:t>
            </a:r>
            <a:r>
              <a:rPr lang="en-US" sz="2000" b="1" dirty="0" smtClean="0">
                <a:solidFill>
                  <a:srgbClr val="000000"/>
                </a:solidFill>
                <a:latin typeface="Garamond" pitchFamily="18" charset="0"/>
              </a:rPr>
              <a:t>PETRA</a:t>
            </a:r>
            <a:r>
              <a:rPr lang="en-US" sz="2000" dirty="0" smtClean="0">
                <a:solidFill>
                  <a:srgbClr val="000000"/>
                </a:solidFill>
                <a:latin typeface="Garamond" pitchFamily="18" charset="0"/>
              </a:rPr>
              <a:t>”</a:t>
            </a:r>
            <a:endParaRPr lang="en-GB" sz="2000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4427538" y="1844824"/>
            <a:ext cx="4248150" cy="3606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Does </a:t>
            </a:r>
            <a:r>
              <a:rPr lang="en-US" dirty="0" smtClean="0"/>
              <a:t>BPM </a:t>
            </a:r>
            <a:r>
              <a:rPr lang="en-US" dirty="0"/>
              <a:t>already exist for </a:t>
            </a:r>
            <a:r>
              <a:rPr lang="en-US" dirty="0" smtClean="0"/>
              <a:t>PETRA?</a:t>
            </a:r>
            <a:endParaRPr lang="en-US" dirty="0"/>
          </a:p>
          <a:p>
            <a:pPr lvl="1" eaLnBrk="1" hangingPunct="1">
              <a:spcBef>
                <a:spcPct val="50000"/>
              </a:spcBef>
            </a:pPr>
            <a:r>
              <a:rPr lang="en-US" dirty="0"/>
              <a:t>-&gt; </a:t>
            </a:r>
            <a:r>
              <a:rPr lang="en-US" sz="1400" b="1" dirty="0">
                <a:solidFill>
                  <a:srgbClr val="009900"/>
                </a:solidFill>
              </a:rPr>
              <a:t>Yes</a:t>
            </a:r>
            <a:r>
              <a:rPr lang="en-US" sz="1400" dirty="0"/>
              <a:t> : Is same address as already</a:t>
            </a:r>
            <a:r>
              <a:rPr lang="en-US" dirty="0"/>
              <a:t> </a:t>
            </a:r>
            <a:r>
              <a:rPr lang="en-US" sz="1400" dirty="0"/>
              <a:t>registered?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sz="1200" dirty="0"/>
              <a:t>-&gt; </a:t>
            </a:r>
            <a:r>
              <a:rPr lang="en-US" sz="1200" b="1" dirty="0">
                <a:solidFill>
                  <a:srgbClr val="009900"/>
                </a:solidFill>
              </a:rPr>
              <a:t>Yes</a:t>
            </a:r>
            <a:r>
              <a:rPr lang="en-US" sz="1200" dirty="0"/>
              <a:t>: </a:t>
            </a:r>
            <a:r>
              <a:rPr lang="en-US" sz="1200" b="1" dirty="0">
                <a:solidFill>
                  <a:srgbClr val="009900"/>
                </a:solidFill>
              </a:rPr>
              <a:t>Accept</a:t>
            </a:r>
            <a:r>
              <a:rPr lang="en-US" sz="1200" dirty="0"/>
              <a:t> and increment reboot count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sz="1200" dirty="0"/>
              <a:t>-&gt; </a:t>
            </a:r>
            <a:r>
              <a:rPr lang="en-US" sz="1400" b="1" dirty="0">
                <a:solidFill>
                  <a:srgbClr val="009900"/>
                </a:solidFill>
              </a:rPr>
              <a:t>No</a:t>
            </a:r>
            <a:r>
              <a:rPr lang="en-US" sz="1200" dirty="0"/>
              <a:t>: 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sz="1200" dirty="0"/>
              <a:t>        Is the currently listed BPM.P for HERA running ?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sz="1200" dirty="0"/>
              <a:t>	   </a:t>
            </a:r>
            <a:r>
              <a:rPr lang="en-US" sz="1000" b="1" dirty="0">
                <a:solidFill>
                  <a:srgbClr val="CC0000"/>
                </a:solidFill>
              </a:rPr>
              <a:t>Yes</a:t>
            </a:r>
            <a:r>
              <a:rPr lang="en-US" sz="1000" dirty="0">
                <a:solidFill>
                  <a:srgbClr val="CC0000"/>
                </a:solidFill>
              </a:rPr>
              <a:t> : </a:t>
            </a:r>
            <a:r>
              <a:rPr lang="en-US" sz="1000" b="1" dirty="0">
                <a:solidFill>
                  <a:srgbClr val="CC0000"/>
                </a:solidFill>
              </a:rPr>
              <a:t>Refuse</a:t>
            </a:r>
            <a:r>
              <a:rPr lang="en-US" sz="1000" dirty="0"/>
              <a:t> and send “in-use” message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sz="1000" dirty="0"/>
              <a:t>	    </a:t>
            </a:r>
            <a:r>
              <a:rPr lang="en-US" sz="1000" b="1" dirty="0">
                <a:solidFill>
                  <a:srgbClr val="009900"/>
                </a:solidFill>
              </a:rPr>
              <a:t>No  : Accept</a:t>
            </a:r>
            <a:r>
              <a:rPr lang="en-US" sz="1000" dirty="0"/>
              <a:t> and update database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400" dirty="0"/>
              <a:t>-&gt; </a:t>
            </a:r>
            <a:r>
              <a:rPr lang="en-US" sz="1400" b="1" dirty="0">
                <a:solidFill>
                  <a:srgbClr val="009900"/>
                </a:solidFill>
              </a:rPr>
              <a:t>No</a:t>
            </a:r>
            <a:r>
              <a:rPr lang="en-US" sz="1400" dirty="0"/>
              <a:t> : </a:t>
            </a:r>
            <a:r>
              <a:rPr lang="en-US" sz="1400" b="1" dirty="0">
                <a:solidFill>
                  <a:srgbClr val="009900"/>
                </a:solidFill>
              </a:rPr>
              <a:t>Accept</a:t>
            </a:r>
            <a:r>
              <a:rPr lang="en-US" sz="1400" dirty="0"/>
              <a:t> and update database</a:t>
            </a:r>
          </a:p>
          <a:p>
            <a:pPr eaLnBrk="1" hangingPunct="1">
              <a:spcBef>
                <a:spcPct val="50000"/>
              </a:spcBef>
            </a:pPr>
            <a:endParaRPr lang="en-US" sz="1200" dirty="0"/>
          </a:p>
          <a:p>
            <a:pPr algn="ctr" eaLnBrk="1" hangingPunct="1">
              <a:spcBef>
                <a:spcPct val="50000"/>
              </a:spcBef>
            </a:pPr>
            <a:r>
              <a:rPr lang="en-US" sz="2000" dirty="0"/>
              <a:t>Equipment Name Server (ENS)</a:t>
            </a:r>
            <a:endParaRPr lang="en-GB" sz="2000" dirty="0"/>
          </a:p>
        </p:txBody>
      </p:sp>
      <p:sp>
        <p:nvSpPr>
          <p:cNvPr id="19463" name="Oval 6"/>
          <p:cNvSpPr>
            <a:spLocks noChangeArrowheads="1"/>
          </p:cNvSpPr>
          <p:nvPr/>
        </p:nvSpPr>
        <p:spPr bwMode="auto">
          <a:xfrm>
            <a:off x="1403350" y="2492375"/>
            <a:ext cx="2520950" cy="187325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3995738" y="3500438"/>
            <a:ext cx="21748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1042988" y="5949950"/>
            <a:ext cx="6408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Forward accepted requests to secondary name servers</a:t>
            </a:r>
          </a:p>
        </p:txBody>
      </p:sp>
    </p:spTree>
    <p:extLst>
      <p:ext uri="{BB962C8B-B14F-4D97-AF65-F5344CB8AC3E}">
        <p14:creationId xmlns:p14="http://schemas.microsoft.com/office/powerpoint/2010/main" val="244070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4031780" y="1772816"/>
            <a:ext cx="5004716" cy="258070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1600" dirty="0">
                <a:solidFill>
                  <a:srgbClr val="000000"/>
                </a:solidFill>
              </a:rPr>
              <a:t>PE_SL_Cy1</a:t>
            </a:r>
            <a:r>
              <a:rPr lang="en-US" sz="1600" dirty="0" smtClean="0"/>
              <a:t> </a:t>
            </a:r>
            <a:r>
              <a:rPr lang="en-US" sz="1600" dirty="0"/>
              <a:t>registers with ENS as before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 dirty="0"/>
              <a:t> </a:t>
            </a:r>
            <a:r>
              <a:rPr lang="en-US" sz="1600" dirty="0">
                <a:solidFill>
                  <a:srgbClr val="000000"/>
                </a:solidFill>
              </a:rPr>
              <a:t>PE_SL_Cy1</a:t>
            </a:r>
            <a:r>
              <a:rPr lang="en-US" sz="1600" dirty="0" smtClean="0"/>
              <a:t> </a:t>
            </a:r>
            <a:r>
              <a:rPr lang="en-US" sz="1600" dirty="0"/>
              <a:t>registers group </a:t>
            </a:r>
            <a:r>
              <a:rPr lang="en-US" sz="1600" dirty="0" err="1">
                <a:solidFill>
                  <a:srgbClr val="000000"/>
                </a:solidFill>
              </a:rPr>
              <a:t>RFCavities</a:t>
            </a:r>
            <a:r>
              <a:rPr lang="en-US" sz="1600" dirty="0" smtClean="0"/>
              <a:t> with GENS</a:t>
            </a:r>
            <a:endParaRPr lang="en-US" sz="1600" dirty="0"/>
          </a:p>
          <a:p>
            <a:pPr lvl="1" eaLnBrk="1" hangingPunct="1">
              <a:spcBef>
                <a:spcPct val="5000"/>
              </a:spcBef>
            </a:pPr>
            <a:r>
              <a:rPr lang="en-US" sz="1200" dirty="0"/>
              <a:t>Does group </a:t>
            </a:r>
            <a:r>
              <a:rPr lang="en-US" sz="1200" dirty="0" err="1" smtClean="0"/>
              <a:t>RFCavities</a:t>
            </a:r>
            <a:r>
              <a:rPr lang="en-US" sz="1200" dirty="0" smtClean="0"/>
              <a:t> </a:t>
            </a:r>
            <a:r>
              <a:rPr lang="en-US" sz="1200" dirty="0"/>
              <a:t>exist ?</a:t>
            </a:r>
          </a:p>
          <a:p>
            <a:pPr lvl="1" eaLnBrk="1" hangingPunct="1">
              <a:spcBef>
                <a:spcPct val="5000"/>
              </a:spcBef>
            </a:pPr>
            <a:r>
              <a:rPr lang="en-US" dirty="0"/>
              <a:t>   </a:t>
            </a:r>
            <a:r>
              <a:rPr lang="en-US" sz="1200" b="1" dirty="0">
                <a:solidFill>
                  <a:srgbClr val="009900"/>
                </a:solidFill>
              </a:rPr>
              <a:t>Yes</a:t>
            </a:r>
            <a:r>
              <a:rPr lang="en-US" sz="1200" dirty="0"/>
              <a:t>: </a:t>
            </a:r>
          </a:p>
          <a:p>
            <a:pPr lvl="1" eaLnBrk="1" hangingPunct="1">
              <a:spcBef>
                <a:spcPct val="5000"/>
              </a:spcBef>
            </a:pPr>
            <a:r>
              <a:rPr lang="en-US" sz="1200" dirty="0"/>
              <a:t>       Is </a:t>
            </a:r>
            <a:r>
              <a:rPr lang="en-US" sz="1200" dirty="0" smtClean="0"/>
              <a:t>PE_SL_CY1 </a:t>
            </a:r>
            <a:r>
              <a:rPr lang="en-US" sz="1200" dirty="0"/>
              <a:t>a member?</a:t>
            </a:r>
          </a:p>
          <a:p>
            <a:pPr lvl="1" eaLnBrk="1" hangingPunct="1">
              <a:spcBef>
                <a:spcPct val="5000"/>
              </a:spcBef>
            </a:pPr>
            <a:r>
              <a:rPr lang="en-US" dirty="0"/>
              <a:t>	   </a:t>
            </a:r>
            <a:r>
              <a:rPr lang="en-US" sz="1200" b="1" dirty="0">
                <a:solidFill>
                  <a:srgbClr val="009900"/>
                </a:solidFill>
              </a:rPr>
              <a:t>Yes</a:t>
            </a:r>
            <a:r>
              <a:rPr lang="en-US" sz="1000" dirty="0"/>
              <a:t>: Update device list if different</a:t>
            </a:r>
          </a:p>
          <a:p>
            <a:pPr lvl="1" eaLnBrk="1" hangingPunct="1">
              <a:spcBef>
                <a:spcPct val="5000"/>
              </a:spcBef>
            </a:pPr>
            <a:r>
              <a:rPr lang="en-US" sz="1000" dirty="0"/>
              <a:t>                   </a:t>
            </a:r>
            <a:r>
              <a:rPr lang="en-US" sz="1200" b="1" dirty="0">
                <a:solidFill>
                  <a:srgbClr val="009900"/>
                </a:solidFill>
              </a:rPr>
              <a:t>No</a:t>
            </a:r>
            <a:r>
              <a:rPr lang="en-US" sz="1000" dirty="0"/>
              <a:t>: join group</a:t>
            </a:r>
          </a:p>
          <a:p>
            <a:pPr lvl="1" eaLnBrk="1" hangingPunct="1">
              <a:spcBef>
                <a:spcPct val="5000"/>
              </a:spcBef>
            </a:pPr>
            <a:r>
              <a:rPr lang="en-US" dirty="0"/>
              <a:t>    </a:t>
            </a:r>
            <a:r>
              <a:rPr lang="en-US" sz="1200" b="1" dirty="0">
                <a:solidFill>
                  <a:srgbClr val="009900"/>
                </a:solidFill>
              </a:rPr>
              <a:t>No</a:t>
            </a:r>
            <a:r>
              <a:rPr lang="en-US" sz="1200" dirty="0"/>
              <a:t>:</a:t>
            </a:r>
          </a:p>
          <a:p>
            <a:pPr lvl="1" eaLnBrk="1" hangingPunct="1">
              <a:spcBef>
                <a:spcPct val="5000"/>
              </a:spcBef>
            </a:pPr>
            <a:r>
              <a:rPr lang="en-US" sz="1200" dirty="0"/>
              <a:t>        Create Group and register Group as Server in     </a:t>
            </a:r>
          </a:p>
          <a:p>
            <a:pPr lvl="1" eaLnBrk="1" hangingPunct="1">
              <a:spcBef>
                <a:spcPct val="5000"/>
              </a:spcBef>
            </a:pPr>
            <a:r>
              <a:rPr lang="en-US" sz="1200" dirty="0"/>
              <a:t>           Context </a:t>
            </a:r>
            <a:r>
              <a:rPr lang="en-US" sz="1200" dirty="0" smtClean="0"/>
              <a:t>PETRA with </a:t>
            </a:r>
            <a:r>
              <a:rPr lang="en-US" sz="1200" dirty="0"/>
              <a:t>the ENS</a:t>
            </a:r>
            <a:endParaRPr lang="en-GB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1" y="4029522"/>
            <a:ext cx="3583229" cy="259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Philip Duval - TINE Overview</a:t>
            </a:r>
            <a:endParaRPr lang="en-GB" alt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Plug and Play (joining a group)</a:t>
            </a:r>
            <a:endParaRPr lang="en-GB" smtClean="0"/>
          </a:p>
        </p:txBody>
      </p:sp>
      <p:pic>
        <p:nvPicPr>
          <p:cNvPr id="20484" name="Picture 3" descr="180px-Computer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060848"/>
            <a:ext cx="963613" cy="1687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1476375" y="2348880"/>
            <a:ext cx="2663825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I want to be known to the system as </a:t>
            </a:r>
            <a:r>
              <a:rPr lang="en-US" sz="1400" dirty="0" smtClean="0">
                <a:solidFill>
                  <a:srgbClr val="000000"/>
                </a:solidFill>
              </a:rPr>
              <a:t>“</a:t>
            </a:r>
            <a:r>
              <a:rPr lang="en-US" sz="1400" b="1" dirty="0">
                <a:solidFill>
                  <a:srgbClr val="000000"/>
                </a:solidFill>
              </a:rPr>
              <a:t>PE_SL_Cy1</a:t>
            </a:r>
            <a:r>
              <a:rPr lang="en-US" sz="1400" dirty="0" smtClean="0">
                <a:solidFill>
                  <a:srgbClr val="000000"/>
                </a:solidFill>
              </a:rPr>
              <a:t>” </a:t>
            </a:r>
            <a:r>
              <a:rPr lang="en-US" sz="1400" dirty="0">
                <a:solidFill>
                  <a:srgbClr val="000000"/>
                </a:solidFill>
              </a:rPr>
              <a:t>in the context </a:t>
            </a:r>
            <a:r>
              <a:rPr lang="en-US" sz="1400" dirty="0" smtClean="0">
                <a:solidFill>
                  <a:srgbClr val="000000"/>
                </a:solidFill>
              </a:rPr>
              <a:t>“</a:t>
            </a:r>
            <a:r>
              <a:rPr lang="en-US" sz="1400" b="1" dirty="0" smtClean="0">
                <a:solidFill>
                  <a:srgbClr val="000000"/>
                </a:solidFill>
              </a:rPr>
              <a:t>PETRA</a:t>
            </a:r>
            <a:r>
              <a:rPr lang="en-US" sz="1400" dirty="0" smtClean="0">
                <a:solidFill>
                  <a:srgbClr val="000000"/>
                </a:solidFill>
              </a:rPr>
              <a:t>” </a:t>
            </a:r>
            <a:r>
              <a:rPr lang="en-US" sz="1400" dirty="0">
                <a:solidFill>
                  <a:srgbClr val="000000"/>
                </a:solidFill>
              </a:rPr>
              <a:t>and join the  group </a:t>
            </a:r>
            <a:r>
              <a:rPr lang="en-US" sz="1400" dirty="0" smtClean="0">
                <a:solidFill>
                  <a:srgbClr val="000000"/>
                </a:solidFill>
              </a:rPr>
              <a:t>“</a:t>
            </a:r>
            <a:r>
              <a:rPr lang="en-US" sz="1400" b="1" dirty="0" err="1" smtClean="0">
                <a:solidFill>
                  <a:srgbClr val="000000"/>
                </a:solidFill>
              </a:rPr>
              <a:t>RFCavities</a:t>
            </a:r>
            <a:r>
              <a:rPr lang="en-US" sz="1400" dirty="0" smtClean="0">
                <a:solidFill>
                  <a:srgbClr val="000000"/>
                </a:solidFill>
              </a:rPr>
              <a:t>”</a:t>
            </a:r>
            <a:endParaRPr lang="en-GB" sz="14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GB" sz="1400" dirty="0"/>
          </a:p>
        </p:txBody>
      </p:sp>
      <p:sp>
        <p:nvSpPr>
          <p:cNvPr id="20487" name="Line 6"/>
          <p:cNvSpPr>
            <a:spLocks noChangeShapeType="1"/>
          </p:cNvSpPr>
          <p:nvPr/>
        </p:nvSpPr>
        <p:spPr bwMode="auto">
          <a:xfrm>
            <a:off x="3851598" y="2348880"/>
            <a:ext cx="360362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4427538" y="4869160"/>
            <a:ext cx="4608958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tx2"/>
                </a:solidFill>
              </a:rPr>
              <a:t> Clients see a “Server” called </a:t>
            </a:r>
            <a:r>
              <a:rPr lang="en-US" dirty="0" smtClean="0">
                <a:solidFill>
                  <a:schemeClr val="tx2"/>
                </a:solidFill>
              </a:rPr>
              <a:t>“</a:t>
            </a:r>
            <a:r>
              <a:rPr lang="en-US" dirty="0" err="1" smtClean="0">
                <a:solidFill>
                  <a:schemeClr val="tx2"/>
                </a:solidFill>
              </a:rPr>
              <a:t>RFCavities</a:t>
            </a:r>
            <a:r>
              <a:rPr lang="en-US" dirty="0" smtClean="0">
                <a:solidFill>
                  <a:schemeClr val="tx2"/>
                </a:solidFill>
              </a:rPr>
              <a:t>”</a:t>
            </a:r>
            <a:endParaRPr lang="en-US" dirty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tx2"/>
                </a:solidFill>
              </a:rPr>
              <a:t> Selected Device is redirected to the appropriate physical server.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0490" name="Oval 9"/>
          <p:cNvSpPr>
            <a:spLocks noChangeArrowheads="1"/>
          </p:cNvSpPr>
          <p:nvPr/>
        </p:nvSpPr>
        <p:spPr bwMode="auto">
          <a:xfrm>
            <a:off x="1258888" y="2132856"/>
            <a:ext cx="2881312" cy="144145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10"/>
          <p:cNvSpPr>
            <a:spLocks noChangeArrowheads="1"/>
          </p:cNvSpPr>
          <p:nvPr/>
        </p:nvSpPr>
        <p:spPr bwMode="auto">
          <a:xfrm>
            <a:off x="611932" y="4580805"/>
            <a:ext cx="647700" cy="360363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00213"/>
            <a:ext cx="6000750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Philip Duval - TINE Overview</a:t>
            </a:r>
            <a:endParaRPr lang="en-GB" altLang="en-US"/>
          </a:p>
        </p:txBody>
      </p:sp>
      <p:sp>
        <p:nvSpPr>
          <p:cNvPr id="3174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TINE Archive System</a:t>
            </a:r>
            <a:br>
              <a:rPr lang="en-US" smtClean="0"/>
            </a:br>
            <a:r>
              <a:rPr lang="en-US" sz="2400" smtClean="0"/>
              <a:t>(lickity split data retrieval !)</a:t>
            </a:r>
            <a:endParaRPr lang="en-GB" smtClean="0"/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323850" y="2133600"/>
            <a:ext cx="1727200" cy="1079500"/>
          </a:xfrm>
          <a:prstGeom prst="rect">
            <a:avLst/>
          </a:prstGeom>
          <a:solidFill>
            <a:srgbClr val="F8F8A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All temperatures as “snapshot” (vs. selected reference)</a:t>
            </a:r>
            <a:endParaRPr lang="en-GB" sz="1600"/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323850" y="3602038"/>
            <a:ext cx="1727200" cy="835025"/>
          </a:xfrm>
          <a:prstGeom prst="rect">
            <a:avLst/>
          </a:prstGeom>
          <a:solidFill>
            <a:srgbClr val="F8F8A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Histories of selected sensors:</a:t>
            </a:r>
            <a:endParaRPr lang="en-GB" sz="1600"/>
          </a:p>
        </p:txBody>
      </p:sp>
      <p:sp>
        <p:nvSpPr>
          <p:cNvPr id="31751" name="Text Box 10"/>
          <p:cNvSpPr txBox="1">
            <a:spLocks noChangeArrowheads="1"/>
          </p:cNvSpPr>
          <p:nvPr/>
        </p:nvSpPr>
        <p:spPr bwMode="auto">
          <a:xfrm>
            <a:off x="323850" y="4965700"/>
            <a:ext cx="1727200" cy="1200150"/>
          </a:xfrm>
          <a:prstGeom prst="rect">
            <a:avLst/>
          </a:prstGeom>
          <a:solidFill>
            <a:srgbClr val="F8F8A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Histories of machine operation parameters:</a:t>
            </a:r>
            <a:endParaRPr lang="en-GB"/>
          </a:p>
        </p:txBody>
      </p:sp>
      <p:sp>
        <p:nvSpPr>
          <p:cNvPr id="31752" name="Text Box 11"/>
          <p:cNvSpPr txBox="1">
            <a:spLocks noChangeArrowheads="1"/>
          </p:cNvSpPr>
          <p:nvPr/>
        </p:nvSpPr>
        <p:spPr bwMode="auto">
          <a:xfrm>
            <a:off x="3132138" y="1412875"/>
            <a:ext cx="3744912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Example: Multi-Channel Analyzer:</a:t>
            </a:r>
            <a:endParaRPr lang="en-GB" dirty="0"/>
          </a:p>
        </p:txBody>
      </p:sp>
      <p:sp>
        <p:nvSpPr>
          <p:cNvPr id="31753" name="Text Box 12"/>
          <p:cNvSpPr txBox="1">
            <a:spLocks noChangeArrowheads="1"/>
          </p:cNvSpPr>
          <p:nvPr/>
        </p:nvSpPr>
        <p:spPr bwMode="auto">
          <a:xfrm>
            <a:off x="6156325" y="5949950"/>
            <a:ext cx="2663825" cy="376238"/>
          </a:xfrm>
          <a:prstGeom prst="rect">
            <a:avLst/>
          </a:prstGeom>
          <a:solidFill>
            <a:srgbClr val="F8F8A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Archive call &lt; 100 msec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0210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TINE Archive System</a:t>
            </a:r>
          </a:p>
        </p:txBody>
      </p:sp>
      <p:sp>
        <p:nvSpPr>
          <p:cNvPr id="3277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Philip Duval - TINE Overview</a:t>
            </a:r>
            <a:endParaRPr lang="en-GB" altLang="en-US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12875"/>
            <a:ext cx="63436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250825" y="4797425"/>
            <a:ext cx="3889375" cy="646113"/>
          </a:xfrm>
          <a:prstGeom prst="rect">
            <a:avLst/>
          </a:prstGeom>
          <a:solidFill>
            <a:srgbClr val="F8F8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Browse and add trends of desired machine parameters to display !</a:t>
            </a:r>
          </a:p>
        </p:txBody>
      </p:sp>
    </p:spTree>
    <p:extLst>
      <p:ext uri="{BB962C8B-B14F-4D97-AF65-F5344CB8AC3E}">
        <p14:creationId xmlns:p14="http://schemas.microsoft.com/office/powerpoint/2010/main" val="22896047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632848" cy="55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598186"/>
            <a:ext cx="367240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Enough points from central archive !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644008" y="5733256"/>
            <a:ext cx="576064" cy="4959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39952" y="1196752"/>
            <a:ext cx="2304256" cy="369332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Found an annotation !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051720" y="1566084"/>
            <a:ext cx="1944216" cy="2787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4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7848872" cy="513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508104" y="4437112"/>
            <a:ext cx="936104" cy="504056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00192" y="5301208"/>
            <a:ext cx="936104" cy="504056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8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7776864" cy="520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36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Archive System</a:t>
            </a: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7661275" cy="4114800"/>
          </a:xfrm>
        </p:spPr>
        <p:txBody>
          <a:bodyPr/>
          <a:lstStyle/>
          <a:p>
            <a:r>
              <a:rPr lang="en-US" dirty="0" smtClean="0"/>
              <a:t>Catching </a:t>
            </a:r>
            <a:r>
              <a:rPr lang="en-US" dirty="0" smtClean="0"/>
              <a:t>Events in the central archive</a:t>
            </a:r>
            <a:endParaRPr lang="en-US" dirty="0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497762" cy="457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013176"/>
            <a:ext cx="4032448" cy="1200329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Tested in the HASYLAB vacuum interlock: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‘schedule a 10 </a:t>
            </a:r>
            <a:r>
              <a:rPr lang="en-US" dirty="0" err="1" smtClean="0"/>
              <a:t>ms</a:t>
            </a:r>
            <a:r>
              <a:rPr lang="en-US" dirty="0" smtClean="0"/>
              <a:t> pulse once/</a:t>
            </a:r>
            <a:r>
              <a:rPr lang="en-US" dirty="0" err="1" smtClean="0"/>
              <a:t>hr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(value = 0 for 10 </a:t>
            </a:r>
            <a:r>
              <a:rPr lang="en-US" dirty="0" err="1" smtClean="0"/>
              <a:t>ms</a:t>
            </a:r>
            <a:r>
              <a:rPr lang="en-US" dirty="0" smtClean="0"/>
              <a:t> every hour)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3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Philip Duval - TINE Overview</a:t>
            </a:r>
            <a:endParaRPr lang="en-GB" alt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TINE: A Quick Tour</a:t>
            </a:r>
            <a:endParaRPr lang="en-GB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dirty="0" smtClean="0"/>
              <a:t>Three-fold Integrated Networking Environment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          (-&gt;Keep your eye on the word “</a:t>
            </a:r>
            <a:r>
              <a:rPr lang="en-US" sz="1600" i="1" dirty="0" smtClean="0">
                <a:solidFill>
                  <a:srgbClr val="7030A0"/>
                </a:solidFill>
              </a:rPr>
              <a:t>Integrated</a:t>
            </a:r>
            <a:r>
              <a:rPr lang="en-US" sz="1600" i="1" dirty="0" smtClean="0"/>
              <a:t>”</a:t>
            </a:r>
            <a:r>
              <a:rPr lang="en-US" sz="16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dirty="0" smtClean="0">
                <a:solidFill>
                  <a:srgbClr val="002060"/>
                </a:solidFill>
              </a:rPr>
              <a:t>Mature</a:t>
            </a:r>
            <a:r>
              <a:rPr lang="en-US" sz="1900" dirty="0" smtClean="0"/>
              <a:t> Control System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 smtClean="0"/>
              <a:t>CERN </a:t>
            </a:r>
            <a:r>
              <a:rPr lang="en-US" sz="1700" dirty="0" err="1" smtClean="0"/>
              <a:t>Isolde</a:t>
            </a:r>
            <a:r>
              <a:rPr lang="en-US" sz="1700" dirty="0" smtClean="0"/>
              <a:t> Spin-off (~1991)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 smtClean="0"/>
              <a:t>All the usual central services 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Archive, Alarm, Naming, Security, Logging, etc.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dirty="0" smtClean="0">
                <a:solidFill>
                  <a:srgbClr val="0070C0"/>
                </a:solidFill>
              </a:rPr>
              <a:t>Small Footprint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 smtClean="0"/>
              <a:t>TINE Kernel written in C (just like your Operating System) or Java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 smtClean="0"/>
              <a:t>Berkeley Sockets (NO </a:t>
            </a:r>
            <a:r>
              <a:rPr lang="en-US" sz="1700" dirty="0" err="1" smtClean="0"/>
              <a:t>SunRPC</a:t>
            </a:r>
            <a:r>
              <a:rPr lang="en-US" sz="1700" dirty="0" smtClean="0"/>
              <a:t>, CORBA, or other 3</a:t>
            </a:r>
            <a:r>
              <a:rPr lang="en-US" sz="1700" baseline="30000" dirty="0" smtClean="0"/>
              <a:t>rd</a:t>
            </a:r>
            <a:r>
              <a:rPr lang="en-US" sz="1700" dirty="0" smtClean="0"/>
              <a:t> Party dependencies !)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 smtClean="0"/>
              <a:t>Either Single-threaded or </a:t>
            </a:r>
            <a:r>
              <a:rPr lang="en-US" sz="1700" dirty="0" smtClean="0"/>
              <a:t>Multi-threaded</a:t>
            </a:r>
            <a:endParaRPr lang="en-US" sz="1700" dirty="0" smtClean="0"/>
          </a:p>
          <a:p>
            <a:pPr eaLnBrk="1" hangingPunct="1">
              <a:lnSpc>
                <a:spcPct val="80000"/>
              </a:lnSpc>
            </a:pPr>
            <a:r>
              <a:rPr lang="en-US" sz="1900" dirty="0" smtClean="0"/>
              <a:t>Easy to Install 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dirty="0" smtClean="0"/>
              <a:t>High Performance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dirty="0" smtClean="0">
                <a:solidFill>
                  <a:srgbClr val="009900"/>
                </a:solidFill>
              </a:rPr>
              <a:t>Plug and </a:t>
            </a:r>
            <a:r>
              <a:rPr lang="en-US" sz="1900" dirty="0" smtClean="0">
                <a:solidFill>
                  <a:srgbClr val="009900"/>
                </a:solidFill>
              </a:rPr>
              <a:t>Play </a:t>
            </a:r>
            <a:r>
              <a:rPr lang="en-US" sz="1900" dirty="0" smtClean="0"/>
              <a:t>(add new elements on the fly)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dirty="0" smtClean="0"/>
              <a:t>Available on large number of platforms</a:t>
            </a:r>
          </a:p>
          <a:p>
            <a:pPr lvl="1">
              <a:lnSpc>
                <a:spcPct val="80000"/>
              </a:lnSpc>
            </a:pPr>
            <a:r>
              <a:rPr lang="en-US" sz="1500" dirty="0" smtClean="0"/>
              <a:t>native on all the </a:t>
            </a:r>
            <a:r>
              <a:rPr lang="en-US" sz="1500" dirty="0" err="1" smtClean="0"/>
              <a:t>UNIXes</a:t>
            </a:r>
            <a:r>
              <a:rPr lang="en-US" sz="1500" dirty="0" smtClean="0"/>
              <a:t> (Linux and MAC), Windows, + </a:t>
            </a:r>
            <a:r>
              <a:rPr lang="en-US" sz="1500" dirty="0" err="1" smtClean="0"/>
              <a:t>VxWorks</a:t>
            </a:r>
            <a:r>
              <a:rPr lang="en-US" sz="1500" dirty="0" smtClean="0"/>
              <a:t>, VMS, DOS, NIOS</a:t>
            </a:r>
          </a:p>
          <a:p>
            <a:pPr lvl="1">
              <a:lnSpc>
                <a:spcPct val="80000"/>
              </a:lnSpc>
            </a:pPr>
            <a:r>
              <a:rPr lang="en-US" sz="1500" dirty="0" smtClean="0"/>
              <a:t>java, .NET, LabView, </a:t>
            </a:r>
            <a:r>
              <a:rPr lang="en-US" sz="1500" dirty="0" err="1" smtClean="0"/>
              <a:t>MatLab</a:t>
            </a:r>
            <a:r>
              <a:rPr lang="en-US" sz="1500" dirty="0" smtClean="0"/>
              <a:t>, Python, etc. (client and server!)</a:t>
            </a:r>
            <a:endParaRPr lang="en-US" sz="1500" dirty="0" smtClean="0"/>
          </a:p>
          <a:p>
            <a:pPr eaLnBrk="1" hangingPunct="1">
              <a:lnSpc>
                <a:spcPct val="80000"/>
              </a:lnSpc>
            </a:pPr>
            <a:r>
              <a:rPr lang="en-US" sz="1900" dirty="0" smtClean="0">
                <a:solidFill>
                  <a:srgbClr val="C00000"/>
                </a:solidFill>
              </a:rPr>
              <a:t>Scalable</a:t>
            </a:r>
            <a:r>
              <a:rPr lang="en-US" sz="1900" dirty="0" smtClean="0"/>
              <a:t> to very large machines !</a:t>
            </a:r>
          </a:p>
          <a:p>
            <a:pPr lvl="1" eaLnBrk="1" hangingPunct="1">
              <a:lnSpc>
                <a:spcPct val="80000"/>
              </a:lnSpc>
            </a:pPr>
            <a:endParaRPr lang="en-US" sz="17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7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580112" y="5013176"/>
            <a:ext cx="2664296" cy="369332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seriously multi-platform!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2322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342376" cy="480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Archive System</a:t>
            </a: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15513" y="1340768"/>
            <a:ext cx="7312871" cy="4320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Catching Events in the central archive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75656" y="4725144"/>
            <a:ext cx="2663825" cy="1200150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Data @ 	</a:t>
            </a:r>
            <a:r>
              <a:rPr lang="en-US" dirty="0" smtClean="0"/>
              <a:t>14:54:57.691,</a:t>
            </a:r>
            <a:endParaRPr lang="en-US" dirty="0"/>
          </a:p>
          <a:p>
            <a:pPr>
              <a:defRPr/>
            </a:pPr>
            <a:r>
              <a:rPr lang="en-US" dirty="0"/>
              <a:t>	</a:t>
            </a:r>
            <a:r>
              <a:rPr lang="en-US" dirty="0" smtClean="0"/>
              <a:t>14:54:57.864,</a:t>
            </a:r>
            <a:endParaRPr lang="en-US" dirty="0"/>
          </a:p>
          <a:p>
            <a:pPr>
              <a:defRPr/>
            </a:pPr>
            <a:r>
              <a:rPr lang="en-US" dirty="0"/>
              <a:t>	</a:t>
            </a:r>
            <a:r>
              <a:rPr lang="en-US" dirty="0" smtClean="0"/>
              <a:t>14:54:57.973,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211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</a:t>
            </a:r>
            <a:r>
              <a:rPr lang="en-US" dirty="0" smtClean="0"/>
              <a:t>Archives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7620000" cy="4800600"/>
          </a:xfrm>
        </p:spPr>
        <p:txBody>
          <a:bodyPr/>
          <a:lstStyle/>
          <a:p>
            <a:r>
              <a:rPr lang="en-US" dirty="0" smtClean="0"/>
              <a:t>Generic event viewer: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770485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3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Archives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7620000" cy="4800600"/>
          </a:xfrm>
        </p:spPr>
        <p:txBody>
          <a:bodyPr/>
          <a:lstStyle/>
          <a:p>
            <a:r>
              <a:rPr lang="en-US" dirty="0" smtClean="0"/>
              <a:t>Generic event viewer: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78" y="1751434"/>
            <a:ext cx="7615014" cy="484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87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Archives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620000" cy="4800600"/>
          </a:xfrm>
        </p:spPr>
        <p:txBody>
          <a:bodyPr/>
          <a:lstStyle/>
          <a:p>
            <a:r>
              <a:rPr lang="en-US" dirty="0" smtClean="0"/>
              <a:t>Transient Recorder viewer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596219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5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Archives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620000" cy="4800600"/>
          </a:xfrm>
        </p:spPr>
        <p:txBody>
          <a:bodyPr/>
          <a:lstStyle/>
          <a:p>
            <a:r>
              <a:rPr lang="en-US" dirty="0" smtClean="0"/>
              <a:t>BPM Event viewer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6747892" cy="490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85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Philip Duval - TINE Overview</a:t>
            </a:r>
            <a:endParaRPr lang="en-GB" altLang="en-US"/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TINE Alarm System</a:t>
            </a:r>
            <a:endParaRPr lang="en-GB" smtClean="0"/>
          </a:p>
        </p:txBody>
      </p:sp>
      <p:sp>
        <p:nvSpPr>
          <p:cNvPr id="35844" name="Text Box 9"/>
          <p:cNvSpPr txBox="1">
            <a:spLocks noChangeArrowheads="1"/>
          </p:cNvSpPr>
          <p:nvPr/>
        </p:nvSpPr>
        <p:spPr bwMode="auto">
          <a:xfrm>
            <a:off x="827088" y="1557338"/>
            <a:ext cx="2233612" cy="376237"/>
          </a:xfrm>
          <a:prstGeom prst="rect">
            <a:avLst/>
          </a:prstGeom>
          <a:solidFill>
            <a:srgbClr val="F8F8A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Compact Overview</a:t>
            </a:r>
            <a:endParaRPr lang="en-GB"/>
          </a:p>
        </p:txBody>
      </p:sp>
      <p:sp>
        <p:nvSpPr>
          <p:cNvPr id="35845" name="Text Box 10"/>
          <p:cNvSpPr txBox="1">
            <a:spLocks noChangeArrowheads="1"/>
          </p:cNvSpPr>
          <p:nvPr/>
        </p:nvSpPr>
        <p:spPr bwMode="auto">
          <a:xfrm>
            <a:off x="1692275" y="5373688"/>
            <a:ext cx="1584325" cy="376237"/>
          </a:xfrm>
          <a:prstGeom prst="rect">
            <a:avLst/>
          </a:prstGeom>
          <a:solidFill>
            <a:srgbClr val="F8F8A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Detailed view</a:t>
            </a:r>
            <a:endParaRPr lang="en-GB"/>
          </a:p>
        </p:txBody>
      </p:sp>
      <p:sp>
        <p:nvSpPr>
          <p:cNvPr id="35846" name="Line 11"/>
          <p:cNvSpPr>
            <a:spLocks noChangeShapeType="1"/>
          </p:cNvSpPr>
          <p:nvPr/>
        </p:nvSpPr>
        <p:spPr bwMode="auto">
          <a:xfrm flipV="1">
            <a:off x="1979613" y="4149725"/>
            <a:ext cx="0" cy="2889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12"/>
          <p:cNvSpPr>
            <a:spLocks noChangeShapeType="1"/>
          </p:cNvSpPr>
          <p:nvPr/>
        </p:nvSpPr>
        <p:spPr bwMode="auto">
          <a:xfrm flipV="1">
            <a:off x="3492500" y="5445125"/>
            <a:ext cx="503238" cy="714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4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989138"/>
            <a:ext cx="6361112" cy="399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8510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7543800" cy="869950"/>
          </a:xfrm>
        </p:spPr>
        <p:txBody>
          <a:bodyPr/>
          <a:lstStyle/>
          <a:p>
            <a:pPr eaLnBrk="1" hangingPunct="1"/>
            <a:r>
              <a:rPr lang="en-US" smtClean="0"/>
              <a:t>TINE Alarm System</a:t>
            </a:r>
          </a:p>
        </p:txBody>
      </p:sp>
      <p:sp>
        <p:nvSpPr>
          <p:cNvPr id="3686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Philip Duval - TINE Overview</a:t>
            </a:r>
            <a:endParaRPr lang="en-GB" altLang="en-US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19250"/>
            <a:ext cx="7351712" cy="461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96975"/>
            <a:ext cx="3941763" cy="472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3635375" y="4292600"/>
            <a:ext cx="1008063" cy="5762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755650" y="1196975"/>
            <a:ext cx="1944688" cy="369888"/>
          </a:xfrm>
          <a:prstGeom prst="rect">
            <a:avLst/>
          </a:prstGeom>
          <a:solidFill>
            <a:srgbClr val="F8F8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Detailed view:</a:t>
            </a:r>
          </a:p>
        </p:txBody>
      </p:sp>
    </p:spTree>
    <p:extLst>
      <p:ext uri="{BB962C8B-B14F-4D97-AF65-F5344CB8AC3E}">
        <p14:creationId xmlns:p14="http://schemas.microsoft.com/office/powerpoint/2010/main" val="5967069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Philip Duval - TINE Overview</a:t>
            </a:r>
            <a:endParaRPr lang="en-GB" altLang="en-US"/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Operations + Availability</a:t>
            </a:r>
            <a:br>
              <a:rPr lang="en-US" smtClean="0"/>
            </a:br>
            <a:r>
              <a:rPr lang="en-US" sz="2400" smtClean="0"/>
              <a:t>(typical day at DESY2 …)</a:t>
            </a:r>
            <a:endParaRPr lang="en-GB" sz="2400" smtClean="0"/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07715"/>
            <a:ext cx="6819900" cy="477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4632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Philip Duval - TINE Overview</a:t>
            </a:r>
            <a:endParaRPr lang="en-GB" altLang="en-US"/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Operations + Availability</a:t>
            </a:r>
            <a:br>
              <a:rPr lang="en-US" smtClean="0"/>
            </a:br>
            <a:r>
              <a:rPr lang="en-US" sz="2400" smtClean="0"/>
              <a:t>(typical day at DESY2 …)</a:t>
            </a:r>
            <a:endParaRPr lang="en-GB" sz="2400" smtClean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06698"/>
            <a:ext cx="6923087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6175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Instant Client</a:t>
            </a:r>
          </a:p>
          <a:p>
            <a:pPr lvl="1"/>
            <a:r>
              <a:rPr lang="en-US" dirty="0" smtClean="0"/>
              <a:t>Browse the entire control system</a:t>
            </a:r>
          </a:p>
          <a:p>
            <a:pPr lvl="1"/>
            <a:r>
              <a:rPr lang="en-US" dirty="0" smtClean="0"/>
              <a:t>Address and display any element</a:t>
            </a:r>
          </a:p>
          <a:p>
            <a:pPr lvl="2"/>
            <a:r>
              <a:rPr lang="en-US" dirty="0" smtClean="0"/>
              <a:t>Change the settings if you get through security !</a:t>
            </a:r>
          </a:p>
          <a:p>
            <a:pPr lvl="1"/>
            <a:r>
              <a:rPr lang="en-US" dirty="0" smtClean="0"/>
              <a:t>Primary utility for testing your brand-new server</a:t>
            </a:r>
            <a:endParaRPr lang="en-US" dirty="0"/>
          </a:p>
          <a:p>
            <a:r>
              <a:rPr lang="en-US" dirty="0" smtClean="0"/>
              <a:t>‘</a:t>
            </a:r>
            <a:r>
              <a:rPr lang="en-US" dirty="0" err="1" smtClean="0">
                <a:solidFill>
                  <a:srgbClr val="009900"/>
                </a:solidFill>
              </a:rPr>
              <a:t>attachfec</a:t>
            </a:r>
            <a:r>
              <a:rPr lang="en-US" dirty="0" smtClean="0"/>
              <a:t>’ utility</a:t>
            </a:r>
          </a:p>
          <a:p>
            <a:pPr lvl="1"/>
            <a:r>
              <a:rPr lang="en-US" dirty="0" smtClean="0"/>
              <a:t>attach to a </a:t>
            </a:r>
            <a:r>
              <a:rPr lang="en-US" b="1" dirty="0" smtClean="0">
                <a:solidFill>
                  <a:srgbClr val="002060"/>
                </a:solidFill>
              </a:rPr>
              <a:t>FEC</a:t>
            </a:r>
            <a:r>
              <a:rPr lang="en-US" dirty="0" smtClean="0"/>
              <a:t> process</a:t>
            </a:r>
          </a:p>
          <a:p>
            <a:pPr lvl="2"/>
            <a:r>
              <a:rPr lang="en-US" dirty="0" smtClean="0"/>
              <a:t>FEC = Front End Controller -&gt; container for 1 or more servers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n the local host </a:t>
            </a:r>
            <a:r>
              <a:rPr lang="en-US" dirty="0" smtClean="0">
                <a:solidFill>
                  <a:srgbClr val="7030A0"/>
                </a:solidFill>
              </a:rPr>
              <a:t>via named pipe</a:t>
            </a:r>
          </a:p>
          <a:p>
            <a:pPr lvl="2"/>
            <a:r>
              <a:rPr lang="en-US" dirty="0" smtClean="0"/>
              <a:t>remotely </a:t>
            </a:r>
            <a:r>
              <a:rPr lang="en-US" dirty="0" smtClean="0">
                <a:solidFill>
                  <a:srgbClr val="7030A0"/>
                </a:solidFill>
              </a:rPr>
              <a:t>via debug socket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heck on settings, connection tables</a:t>
            </a:r>
          </a:p>
          <a:p>
            <a:pPr lvl="1"/>
            <a:r>
              <a:rPr lang="en-US" dirty="0" smtClean="0"/>
              <a:t>monitor all i/o (at multiple debug levels)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50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TINE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99221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DESY (Hamburg)  “ground zero”</a:t>
            </a:r>
          </a:p>
          <a:p>
            <a:pPr lvl="1"/>
            <a:r>
              <a:rPr lang="en-US" dirty="0" smtClean="0"/>
              <a:t>HERA</a:t>
            </a:r>
          </a:p>
          <a:p>
            <a:pPr lvl="2"/>
            <a:r>
              <a:rPr lang="en-US" dirty="0" smtClean="0"/>
              <a:t>A very large machine (on-ice since 2007)</a:t>
            </a:r>
          </a:p>
          <a:p>
            <a:pPr lvl="1"/>
            <a:r>
              <a:rPr lang="en-US" dirty="0" smtClean="0"/>
              <a:t>LINAC2, DESY2</a:t>
            </a:r>
          </a:p>
          <a:p>
            <a:pPr lvl="1"/>
            <a:r>
              <a:rPr lang="en-US" dirty="0" smtClean="0"/>
              <a:t>PETRA3, DORIS</a:t>
            </a:r>
          </a:p>
          <a:p>
            <a:pPr lvl="1"/>
            <a:r>
              <a:rPr lang="en-US" dirty="0" smtClean="0"/>
              <a:t>REGAE</a:t>
            </a:r>
          </a:p>
          <a:p>
            <a:pPr lvl="1"/>
            <a:r>
              <a:rPr lang="en-US" dirty="0" smtClean="0"/>
              <a:t>FLASH</a:t>
            </a:r>
          </a:p>
          <a:p>
            <a:pPr lvl="1"/>
            <a:r>
              <a:rPr lang="en-US" dirty="0" smtClean="0"/>
              <a:t>DOOCS</a:t>
            </a:r>
          </a:p>
          <a:p>
            <a:pPr lvl="2"/>
            <a:r>
              <a:rPr lang="en-US" dirty="0" smtClean="0"/>
              <a:t>embedded in DOOCS since ~2001</a:t>
            </a:r>
          </a:p>
          <a:p>
            <a:pPr lvl="2"/>
            <a:r>
              <a:rPr lang="en-US" dirty="0" smtClean="0"/>
              <a:t>will replace </a:t>
            </a:r>
            <a:r>
              <a:rPr lang="en-US" dirty="0" err="1" smtClean="0"/>
              <a:t>SunRPC</a:t>
            </a:r>
            <a:r>
              <a:rPr lang="en-US" dirty="0" smtClean="0"/>
              <a:t> as de-facto protocol for XFEL</a:t>
            </a:r>
          </a:p>
          <a:p>
            <a:pPr lvl="2"/>
            <a:r>
              <a:rPr lang="en-US" dirty="0" smtClean="0"/>
              <a:t>=&gt; </a:t>
            </a:r>
            <a:r>
              <a:rPr lang="en-US" dirty="0" err="1" smtClean="0"/>
              <a:t>FermiLab</a:t>
            </a:r>
            <a:r>
              <a:rPr lang="en-US" dirty="0" smtClean="0"/>
              <a:t>, Cornell</a:t>
            </a:r>
          </a:p>
          <a:p>
            <a:r>
              <a:rPr lang="en-US" dirty="0" err="1" smtClean="0"/>
              <a:t>Zeuthen</a:t>
            </a:r>
            <a:r>
              <a:rPr lang="en-US" dirty="0" smtClean="0"/>
              <a:t> (Berlin)</a:t>
            </a:r>
            <a:endParaRPr lang="en-US" dirty="0"/>
          </a:p>
          <a:p>
            <a:r>
              <a:rPr lang="en-US" dirty="0" smtClean="0"/>
              <a:t>KEK (Japan)</a:t>
            </a:r>
          </a:p>
          <a:p>
            <a:pPr lvl="1"/>
            <a:r>
              <a:rPr lang="en-US" dirty="0" smtClean="0"/>
              <a:t>Photon Factory </a:t>
            </a:r>
            <a:r>
              <a:rPr lang="en-US" dirty="0" err="1" smtClean="0"/>
              <a:t>beamlines</a:t>
            </a:r>
            <a:r>
              <a:rPr lang="en-US" dirty="0" smtClean="0"/>
              <a:t> (add-on to STARS system)</a:t>
            </a:r>
          </a:p>
          <a:p>
            <a:r>
              <a:rPr lang="en-US" dirty="0" smtClean="0"/>
              <a:t>EMBL (Hamburg)</a:t>
            </a:r>
          </a:p>
          <a:p>
            <a:r>
              <a:rPr lang="en-US" dirty="0" smtClean="0"/>
              <a:t>GKSS, HASYLAB (Hamburg)</a:t>
            </a:r>
          </a:p>
          <a:p>
            <a:r>
              <a:rPr lang="en-US" dirty="0" err="1" smtClean="0"/>
              <a:t>MedAustron</a:t>
            </a:r>
            <a:r>
              <a:rPr lang="en-US" dirty="0" smtClean="0"/>
              <a:t> (Austria)</a:t>
            </a:r>
          </a:p>
          <a:p>
            <a:r>
              <a:rPr lang="en-US" dirty="0" smtClean="0"/>
              <a:t>Thomson Broadcast (Switzerland)</a:t>
            </a:r>
          </a:p>
          <a:p>
            <a:r>
              <a:rPr lang="en-US" dirty="0" err="1" smtClean="0"/>
              <a:t>ImTech</a:t>
            </a:r>
            <a:r>
              <a:rPr lang="en-US" dirty="0" smtClean="0"/>
              <a:t> Electronics (Netherlands)</a:t>
            </a:r>
          </a:p>
          <a:p>
            <a:r>
              <a:rPr lang="en-US" dirty="0" smtClean="0"/>
              <a:t>Berthold Technologies, GmbH</a:t>
            </a:r>
          </a:p>
          <a:p>
            <a:r>
              <a:rPr lang="en-US" dirty="0" smtClean="0"/>
              <a:t>COSYLAB (Slovenia) “expertise”</a:t>
            </a:r>
          </a:p>
          <a:p>
            <a:r>
              <a:rPr lang="en-US" dirty="0" smtClean="0"/>
              <a:t>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747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Instant Client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96119"/>
            <a:ext cx="690562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7740352" y="3717032"/>
            <a:ext cx="43204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67544" y="2780928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4255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Instant Client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0276"/>
            <a:ext cx="6696744" cy="507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5496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Instant Client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1247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475492"/>
            <a:ext cx="518457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‘escape’ the characters that belong to the string !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652120" y="1844824"/>
            <a:ext cx="792088" cy="12241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6231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</a:t>
            </a:r>
            <a:r>
              <a:rPr lang="en-US" dirty="0" smtClean="0"/>
              <a:t>Utilities: </a:t>
            </a:r>
            <a:r>
              <a:rPr lang="en-US" dirty="0" err="1" smtClean="0"/>
              <a:t>attachfec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 Problems</a:t>
            </a:r>
          </a:p>
          <a:p>
            <a:pPr lvl="1"/>
            <a:r>
              <a:rPr lang="en-US" dirty="0" smtClean="0"/>
              <a:t>Make use of </a:t>
            </a:r>
            <a:r>
              <a:rPr lang="en-US" i="1" dirty="0" err="1" smtClean="0">
                <a:solidFill>
                  <a:srgbClr val="002060"/>
                </a:solidFill>
              </a:rPr>
              <a:t>attachfec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as a general rule.</a:t>
            </a:r>
          </a:p>
          <a:p>
            <a:pPr lvl="2"/>
            <a:r>
              <a:rPr lang="en-US" i="1" dirty="0" smtClean="0"/>
              <a:t>Windows</a:t>
            </a:r>
            <a:r>
              <a:rPr lang="en-US" dirty="0" smtClean="0"/>
              <a:t>: GUI</a:t>
            </a:r>
          </a:p>
          <a:p>
            <a:pPr lvl="2"/>
            <a:r>
              <a:rPr lang="en-US" i="1" dirty="0" smtClean="0"/>
              <a:t>Unix</a:t>
            </a:r>
            <a:r>
              <a:rPr lang="en-US" dirty="0" smtClean="0"/>
              <a:t>: command line tool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‘</a:t>
            </a:r>
            <a:r>
              <a:rPr lang="en-US" i="1" dirty="0" smtClean="0">
                <a:solidFill>
                  <a:srgbClr val="0070C0"/>
                </a:solidFill>
              </a:rPr>
              <a:t>local pipe</a:t>
            </a:r>
            <a:r>
              <a:rPr lang="en-US" dirty="0" smtClean="0"/>
              <a:t>’ </a:t>
            </a:r>
          </a:p>
          <a:p>
            <a:pPr lvl="2"/>
            <a:r>
              <a:rPr lang="en-US" dirty="0" smtClean="0"/>
              <a:t>does not involve the network</a:t>
            </a:r>
          </a:p>
          <a:p>
            <a:pPr lvl="2"/>
            <a:r>
              <a:rPr lang="en-US" i="1" dirty="0" err="1" smtClean="0">
                <a:solidFill>
                  <a:srgbClr val="002060"/>
                </a:solidFill>
              </a:rPr>
              <a:t>attachfec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must run on same host as the FEC.</a:t>
            </a:r>
          </a:p>
          <a:p>
            <a:pPr lvl="1"/>
            <a:r>
              <a:rPr lang="en-US" dirty="0" smtClean="0"/>
              <a:t>‘</a:t>
            </a:r>
            <a:r>
              <a:rPr lang="en-US" i="1" dirty="0" smtClean="0">
                <a:solidFill>
                  <a:srgbClr val="0070C0"/>
                </a:solidFill>
              </a:rPr>
              <a:t>remote stream</a:t>
            </a:r>
            <a:r>
              <a:rPr lang="en-US" dirty="0" smtClean="0"/>
              <a:t>’ connects via a dedicated TCP socket.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50096"/>
            <a:ext cx="350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2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36" y="1626596"/>
            <a:ext cx="5900995" cy="51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Utilities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620000" cy="4800600"/>
          </a:xfrm>
        </p:spPr>
        <p:txBody>
          <a:bodyPr/>
          <a:lstStyle/>
          <a:p>
            <a:r>
              <a:rPr lang="en-US" dirty="0" smtClean="0"/>
              <a:t>e.g. </a:t>
            </a:r>
            <a:r>
              <a:rPr lang="en-US" dirty="0" err="1" smtClean="0"/>
              <a:t>attachfec</a:t>
            </a:r>
            <a:r>
              <a:rPr lang="en-US" dirty="0" smtClean="0"/>
              <a:t> /REGAE/</a:t>
            </a:r>
            <a:r>
              <a:rPr lang="en-US" dirty="0" err="1" smtClean="0"/>
              <a:t>Mag.Corr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3923764"/>
            <a:ext cx="144016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very useful !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67744" y="34290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267744" y="3361174"/>
            <a:ext cx="3672408" cy="64807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267744" y="3861048"/>
            <a:ext cx="3672408" cy="2530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184174" y="4163315"/>
            <a:ext cx="3744416" cy="10708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99592" y="2132856"/>
            <a:ext cx="720080" cy="432048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2051720" y="3212976"/>
            <a:ext cx="144016" cy="288032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>
            <a:off x="2051720" y="3717032"/>
            <a:ext cx="144016" cy="288032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>
            <a:off x="1979712" y="5013176"/>
            <a:ext cx="144016" cy="43204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90600"/>
          </a:xfrm>
        </p:spPr>
        <p:txBody>
          <a:bodyPr/>
          <a:lstStyle/>
          <a:p>
            <a:r>
              <a:rPr lang="en-US" dirty="0"/>
              <a:t>Debugging Utilities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6392390" cy="554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2924944"/>
            <a:ext cx="1296144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get clients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3446676"/>
            <a:ext cx="1800200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get client(2)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3923764"/>
            <a:ext cx="1800200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get contracts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4941168"/>
            <a:ext cx="1800200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get contract(7)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923928" y="3109610"/>
            <a:ext cx="504056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923928" y="3645024"/>
            <a:ext cx="504056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923928" y="4077072"/>
            <a:ext cx="504056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995936" y="5085184"/>
            <a:ext cx="504056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4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90600"/>
          </a:xfrm>
        </p:spPr>
        <p:txBody>
          <a:bodyPr/>
          <a:lstStyle/>
          <a:p>
            <a:r>
              <a:rPr lang="en-US" dirty="0"/>
              <a:t>Debugging Utilities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5900995" cy="51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11560" y="5229200"/>
            <a:ext cx="2592288" cy="10081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32040" y="4581128"/>
            <a:ext cx="288032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Server can register its own console commands !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419872" y="5085184"/>
            <a:ext cx="1224136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3761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Utilities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620000" cy="4800600"/>
          </a:xfrm>
        </p:spPr>
        <p:txBody>
          <a:bodyPr/>
          <a:lstStyle/>
          <a:p>
            <a:r>
              <a:rPr lang="en-US" dirty="0" smtClean="0"/>
              <a:t>General overview of all servers :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6967504" cy="51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9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Powerful Framework</a:t>
            </a:r>
          </a:p>
          <a:p>
            <a:pPr lvl="1"/>
            <a:r>
              <a:rPr lang="en-US" dirty="0" smtClean="0"/>
              <a:t>Many useful tools, services, servers right ‘out of the box’ (and more to come!)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Mature</a:t>
            </a:r>
            <a:r>
              <a:rPr lang="en-US" dirty="0" smtClean="0"/>
              <a:t> but still evolving control system</a:t>
            </a:r>
          </a:p>
          <a:p>
            <a:r>
              <a:rPr lang="en-US" dirty="0" smtClean="0">
                <a:solidFill>
                  <a:srgbClr val="009900"/>
                </a:solidFill>
              </a:rPr>
              <a:t>Multi-platform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Scalable</a:t>
            </a:r>
            <a:r>
              <a:rPr lang="en-US" dirty="0" smtClean="0"/>
              <a:t> to large machines</a:t>
            </a:r>
          </a:p>
          <a:p>
            <a:r>
              <a:rPr lang="en-US" dirty="0" smtClean="0"/>
              <a:t>Multiple </a:t>
            </a:r>
            <a:r>
              <a:rPr lang="en-US" dirty="0" smtClean="0">
                <a:solidFill>
                  <a:srgbClr val="0070C0"/>
                </a:solidFill>
              </a:rPr>
              <a:t>data-flow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paradigms</a:t>
            </a:r>
          </a:p>
          <a:p>
            <a:r>
              <a:rPr lang="en-US" dirty="0" smtClean="0"/>
              <a:t>Easy to setup and use !</a:t>
            </a:r>
          </a:p>
          <a:p>
            <a:r>
              <a:rPr lang="en-US" dirty="0" smtClean="0"/>
              <a:t>Is expanding its </a:t>
            </a:r>
            <a:r>
              <a:rPr lang="en-US" dirty="0" smtClean="0">
                <a:solidFill>
                  <a:srgbClr val="002060"/>
                </a:solidFill>
              </a:rPr>
              <a:t>culture base !</a:t>
            </a:r>
          </a:p>
          <a:p>
            <a:pPr lvl="1"/>
            <a:r>
              <a:rPr lang="en-US" dirty="0" smtClean="0"/>
              <a:t>e.g. ‘</a:t>
            </a:r>
            <a:r>
              <a:rPr lang="en-US" dirty="0" smtClean="0">
                <a:solidFill>
                  <a:srgbClr val="0070C0"/>
                </a:solidFill>
              </a:rPr>
              <a:t>scripts</a:t>
            </a:r>
            <a:r>
              <a:rPr lang="en-US" dirty="0" smtClean="0"/>
              <a:t>’ are more popular at the </a:t>
            </a:r>
            <a:r>
              <a:rPr lang="en-US" dirty="0" err="1" smtClean="0"/>
              <a:t>beamlines</a:t>
            </a:r>
            <a:r>
              <a:rPr lang="en-US" dirty="0" smtClean="0"/>
              <a:t> than at the accelerator </a:t>
            </a:r>
          </a:p>
          <a:p>
            <a:pPr marL="274320" lvl="1" indent="0">
              <a:buNone/>
            </a:pPr>
            <a:r>
              <a:rPr lang="en-US" dirty="0" smtClean="0"/>
              <a:t>	(thanks for your help, EMBL-Hamburg!)</a:t>
            </a:r>
          </a:p>
          <a:p>
            <a:r>
              <a:rPr lang="en-US" dirty="0" smtClean="0"/>
              <a:t>What to expect:</a:t>
            </a:r>
          </a:p>
          <a:p>
            <a:pPr lvl="1"/>
            <a:r>
              <a:rPr lang="en-US" dirty="0" smtClean="0"/>
              <a:t>should work ‘</a:t>
            </a:r>
            <a:r>
              <a:rPr lang="en-US" i="1" dirty="0" smtClean="0"/>
              <a:t>as advertised</a:t>
            </a:r>
            <a:r>
              <a:rPr lang="en-US" dirty="0" smtClean="0"/>
              <a:t>’.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ut pay attention to firewall settings, etc.</a:t>
            </a:r>
          </a:p>
          <a:p>
            <a:pPr lvl="1"/>
            <a:r>
              <a:rPr lang="en-US" dirty="0" smtClean="0"/>
              <a:t>some </a:t>
            </a:r>
            <a:r>
              <a:rPr lang="en-US" i="1" dirty="0" smtClean="0">
                <a:solidFill>
                  <a:srgbClr val="7030A0"/>
                </a:solidFill>
              </a:rPr>
              <a:t>extreme scenarios </a:t>
            </a:r>
            <a:r>
              <a:rPr lang="en-US" dirty="0" smtClean="0"/>
              <a:t>might require ‘tweaking’ or knowing what is going on.</a:t>
            </a:r>
          </a:p>
          <a:p>
            <a:pPr lvl="2"/>
            <a:r>
              <a:rPr lang="en-US" dirty="0" smtClean="0"/>
              <a:t>e.g. v</a:t>
            </a:r>
            <a:r>
              <a:rPr lang="en-US" dirty="0" smtClean="0">
                <a:solidFill>
                  <a:srgbClr val="C00000"/>
                </a:solidFill>
              </a:rPr>
              <a:t>ideo server </a:t>
            </a:r>
            <a:r>
              <a:rPr lang="en-US" dirty="0" smtClean="0"/>
              <a:t>: multicast </a:t>
            </a:r>
            <a:r>
              <a:rPr lang="en-US" dirty="0" smtClean="0">
                <a:solidFill>
                  <a:srgbClr val="0070C0"/>
                </a:solidFill>
              </a:rPr>
              <a:t>53 </a:t>
            </a:r>
            <a:r>
              <a:rPr lang="en-US" dirty="0">
                <a:solidFill>
                  <a:srgbClr val="0070C0"/>
                </a:solidFill>
              </a:rPr>
              <a:t>MB/s </a:t>
            </a:r>
            <a:r>
              <a:rPr lang="en-US" dirty="0"/>
              <a:t>on gigabit network, 20 Hz, 2.7 MB/image (&lt;1% drop) </a:t>
            </a:r>
            <a:r>
              <a:rPr lang="en-US" dirty="0" smtClean="0"/>
              <a:t>(pay attention to your network hardware!)</a:t>
            </a:r>
          </a:p>
          <a:p>
            <a:pPr lvl="3"/>
            <a:endParaRPr lang="en-US" dirty="0"/>
          </a:p>
          <a:p>
            <a:r>
              <a:rPr lang="en-US" dirty="0" smtClean="0"/>
              <a:t>Forum:  </a:t>
            </a:r>
            <a:r>
              <a:rPr lang="en-US" dirty="0" smtClean="0">
                <a:hlinkClick r:id="rId2"/>
              </a:rPr>
              <a:t>http://tineforum.desy.de</a:t>
            </a:r>
            <a:endParaRPr lang="en-US" dirty="0" smtClean="0"/>
          </a:p>
          <a:p>
            <a:r>
              <a:rPr lang="en-US" dirty="0" smtClean="0"/>
              <a:t>Bug Reports: </a:t>
            </a:r>
            <a:r>
              <a:rPr lang="en-US" dirty="0" smtClean="0">
                <a:hlinkClick r:id="rId3"/>
              </a:rPr>
              <a:t>http://tinetracker.desy.de</a:t>
            </a:r>
            <a:endParaRPr lang="en-US" dirty="0" smtClean="0"/>
          </a:p>
          <a:p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382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8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4545335" cy="434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Philip Duval - TINE Overview</a:t>
            </a:r>
            <a:endParaRPr lang="en-GB" alt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TINE : Where to get it …</a:t>
            </a:r>
            <a:endParaRPr lang="en-GB" smtClean="0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hlinkClick r:id="rId4"/>
              </a:rPr>
              <a:t>http</a:t>
            </a:r>
            <a:r>
              <a:rPr lang="en-US" sz="2200" dirty="0" smtClean="0">
                <a:hlinkClick r:id="rId4"/>
              </a:rPr>
              <a:t>://tine.desy.de</a:t>
            </a:r>
            <a:endParaRPr lang="en-US" sz="2200" dirty="0" smtClean="0"/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000" dirty="0" smtClean="0"/>
              <a:t>Visit the </a:t>
            </a:r>
            <a:r>
              <a:rPr lang="en-US" sz="2000" i="1" dirty="0" smtClean="0"/>
              <a:t>download</a:t>
            </a:r>
            <a:r>
              <a:rPr lang="en-US" sz="2000" dirty="0" smtClean="0"/>
              <a:t> section and chose your platform.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000" dirty="0" smtClean="0"/>
              <a:t>Use setup tools available.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000" dirty="0" smtClean="0"/>
              <a:t>Installation takes a few minutes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000" dirty="0" smtClean="0"/>
              <a:t>Don’t expect too many miracles (you might have to read a README.txt or two).</a:t>
            </a:r>
          </a:p>
          <a:p>
            <a:pPr marL="742950" lvl="1" indent="-285750"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dirty="0"/>
              <a:t>e</a:t>
            </a:r>
            <a:r>
              <a:rPr lang="en-US" sz="2200" dirty="0" smtClean="0"/>
              <a:t>mail </a:t>
            </a:r>
            <a:r>
              <a:rPr lang="en-US" sz="2200" dirty="0" smtClean="0"/>
              <a:t>to tine@desy.de</a:t>
            </a:r>
            <a:endParaRPr lang="en-GB" sz="2200" dirty="0" smtClean="0"/>
          </a:p>
        </p:txBody>
      </p:sp>
      <p:graphicFrame>
        <p:nvGraphicFramePr>
          <p:cNvPr id="56326" name="Object 5"/>
          <p:cNvGraphicFramePr>
            <a:graphicFrameLocks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48668685"/>
              </p:ext>
            </p:extLst>
          </p:nvPr>
        </p:nvGraphicFramePr>
        <p:xfrm>
          <a:off x="7903468" y="5080273"/>
          <a:ext cx="989012" cy="158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Bitmap Image" r:id="rId5" imgW="2400635" imgH="3858164" progId="Paint.Picture">
                  <p:embed/>
                </p:oleObj>
              </mc:Choice>
              <mc:Fallback>
                <p:oleObj name="Bitmap Image" r:id="rId5" imgW="2400635" imgH="385816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3468" y="5080273"/>
                        <a:ext cx="989012" cy="158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7509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Philip Duval - TINE Overview</a:t>
            </a:r>
            <a:endParaRPr lang="en-GB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Controlling large machines …</a:t>
            </a:r>
            <a:endParaRPr lang="en-GB" dirty="0" smtClean="0"/>
          </a:p>
        </p:txBody>
      </p:sp>
      <p:pic>
        <p:nvPicPr>
          <p:cNvPr id="5124" name="Picture 3" descr="luft-hh-heig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746250"/>
            <a:ext cx="6265862" cy="433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43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Or smaller </a:t>
            </a:r>
            <a:r>
              <a:rPr lang="en-US" dirty="0" smtClean="0"/>
              <a:t>machines ….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Philip Duval - TINE Overview</a:t>
            </a:r>
            <a:endParaRPr lang="en-GB" altLang="en-US"/>
          </a:p>
        </p:txBody>
      </p:sp>
      <p:pic>
        <p:nvPicPr>
          <p:cNvPr id="6149" name="Picture 2" descr="http://infosthetics.com/archives/ford_fusion_dash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571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http://images.thecarconnection.com/med/2004-toyota-prius-accelerator-pedal-after-being-shortened-as-part-of-sudden-acceleration-recall_100331415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3284538"/>
            <a:ext cx="38608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683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bits and bytes … or</a:t>
            </a:r>
            <a:br>
              <a:rPr lang="en-US" dirty="0" smtClean="0"/>
            </a:br>
            <a:r>
              <a:rPr lang="en-US" dirty="0" smtClean="0"/>
              <a:t>rubber bands and paper clips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Basically:</a:t>
            </a:r>
          </a:p>
          <a:p>
            <a:pPr lvl="1"/>
            <a:r>
              <a:rPr lang="en-US" dirty="0" smtClean="0"/>
              <a:t>Buttons and knobs to issue instructions …</a:t>
            </a:r>
          </a:p>
          <a:p>
            <a:pPr lvl="1"/>
            <a:r>
              <a:rPr lang="en-US" dirty="0" smtClean="0"/>
              <a:t>Displays to let you know what’s going on …</a:t>
            </a:r>
          </a:p>
          <a:p>
            <a:r>
              <a:rPr lang="en-US" dirty="0" smtClean="0"/>
              <a:t>Can use one of these control system frameworks for </a:t>
            </a:r>
          </a:p>
          <a:p>
            <a:pPr lvl="1"/>
            <a:r>
              <a:rPr lang="en-US" dirty="0" smtClean="0"/>
              <a:t>particle accelerators</a:t>
            </a:r>
          </a:p>
          <a:p>
            <a:pPr lvl="2"/>
            <a:r>
              <a:rPr lang="en-US" dirty="0" smtClean="0"/>
              <a:t>circular, linear</a:t>
            </a:r>
          </a:p>
          <a:p>
            <a:pPr lvl="1"/>
            <a:r>
              <a:rPr lang="en-US" dirty="0" err="1"/>
              <a:t>b</a:t>
            </a:r>
            <a:r>
              <a:rPr lang="en-US" dirty="0" err="1" smtClean="0"/>
              <a:t>eamlines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elescopes</a:t>
            </a:r>
          </a:p>
          <a:p>
            <a:pPr lvl="1"/>
            <a:r>
              <a:rPr lang="en-US" dirty="0" err="1"/>
              <a:t>t</a:t>
            </a:r>
            <a:r>
              <a:rPr lang="en-US" dirty="0" err="1" smtClean="0"/>
              <a:t>okamaks</a:t>
            </a:r>
            <a:endParaRPr lang="en-US" dirty="0" smtClean="0"/>
          </a:p>
          <a:p>
            <a:pPr lvl="1"/>
            <a:r>
              <a:rPr lang="en-US" dirty="0" smtClean="0"/>
              <a:t>etc.</a:t>
            </a:r>
          </a:p>
          <a:p>
            <a:pPr lvl="1"/>
            <a:endParaRPr lang="en-US" dirty="0"/>
          </a:p>
          <a:p>
            <a:r>
              <a:rPr lang="en-US" dirty="0" smtClean="0"/>
              <a:t>of course: </a:t>
            </a:r>
          </a:p>
          <a:p>
            <a:pPr lvl="1"/>
            <a:r>
              <a:rPr lang="en-US" dirty="0" smtClean="0"/>
              <a:t>different strategies, solutions, services, hardware, etc.</a:t>
            </a:r>
          </a:p>
          <a:p>
            <a:r>
              <a:rPr lang="en-US" dirty="0" smtClean="0"/>
              <a:t>but they all have: </a:t>
            </a:r>
          </a:p>
          <a:p>
            <a:pPr lvl="1"/>
            <a:r>
              <a:rPr lang="en-US" dirty="0" smtClean="0"/>
              <a:t>alarms, archiving, security, data-flow, automation, …</a:t>
            </a:r>
          </a:p>
          <a:p>
            <a:pPr lvl="1"/>
            <a:r>
              <a:rPr lang="en-US" dirty="0" smtClean="0"/>
              <a:t>… and someone sits at a console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62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3033</Words>
  <Application>Microsoft Office PowerPoint</Application>
  <PresentationFormat>On-screen Show (4:3)</PresentationFormat>
  <Paragraphs>588</Paragraphs>
  <Slides>69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Clarity</vt:lpstr>
      <vt:lpstr>Bitmap Image</vt:lpstr>
      <vt:lpstr>Controlling Large and Small Systems Using TINE</vt:lpstr>
      <vt:lpstr>Background Information</vt:lpstr>
      <vt:lpstr>Background Information</vt:lpstr>
      <vt:lpstr>Control Systems101  Control Systems (one way or another) have to deal with …</vt:lpstr>
      <vt:lpstr>TINE: A Quick Tour</vt:lpstr>
      <vt:lpstr>TINE Usage</vt:lpstr>
      <vt:lpstr>Controlling large machines …</vt:lpstr>
      <vt:lpstr>Or smaller machines ….</vt:lpstr>
      <vt:lpstr>bits and bytes … or rubber bands and paper clips …</vt:lpstr>
      <vt:lpstr>Control System Models (a review)</vt:lpstr>
      <vt:lpstr>Control System Models (a review)</vt:lpstr>
      <vt:lpstr>Control System Models (a review)</vt:lpstr>
      <vt:lpstr>Servers</vt:lpstr>
      <vt:lpstr>Servers</vt:lpstr>
      <vt:lpstr>Data Flow</vt:lpstr>
      <vt:lpstr>Data Flow Memes : 0th Order</vt:lpstr>
      <vt:lpstr>Data Flow Memes : 0th Order</vt:lpstr>
      <vt:lpstr>Data Flow Memes : 1st Order</vt:lpstr>
      <vt:lpstr>Data Flow Memes : 1st Order</vt:lpstr>
      <vt:lpstr>Data Flow Memes : 2nd Order</vt:lpstr>
      <vt:lpstr>A Server takes control of its Clients</vt:lpstr>
      <vt:lpstr>A Server takes control of its Clients</vt:lpstr>
      <vt:lpstr>PowerPoint Presentation</vt:lpstr>
      <vt:lpstr>PETRA BPMs</vt:lpstr>
      <vt:lpstr>Transaction Coercion</vt:lpstr>
      <vt:lpstr>TINE Low-Level Support …</vt:lpstr>
      <vt:lpstr>Security at Multiple Levels</vt:lpstr>
      <vt:lpstr>IDE Frameworks …</vt:lpstr>
      <vt:lpstr>TINE Clients : Rich Clients (java)</vt:lpstr>
      <vt:lpstr>TINE Clients: Rich Clients (LabView)</vt:lpstr>
      <vt:lpstr>TINE Clients: Rich Clients (MatLab)</vt:lpstr>
      <vt:lpstr>TINE and Java ACOP (for rich clients)</vt:lpstr>
      <vt:lpstr>TINE and Java ACOP + COMA (for simple clients)</vt:lpstr>
      <vt:lpstr>TINE and Control System Studio (CSS)</vt:lpstr>
      <vt:lpstr>TINE and jddd</vt:lpstr>
      <vt:lpstr>Server-Side development</vt:lpstr>
      <vt:lpstr>Standard Device Server Wizard (in need of modernization! – dates back to 1999)</vt:lpstr>
      <vt:lpstr>Java Device Server Wizard …</vt:lpstr>
      <vt:lpstr>LabView Servers (RF Cavities)</vt:lpstr>
      <vt:lpstr>MatLab Servers</vt:lpstr>
      <vt:lpstr>Central Services</vt:lpstr>
      <vt:lpstr>TINE ENS: Plug and Play</vt:lpstr>
      <vt:lpstr>Plug and Play (joining a group)</vt:lpstr>
      <vt:lpstr>TINE Archive System (lickity split data retrieval !)</vt:lpstr>
      <vt:lpstr>TINE Archive System</vt:lpstr>
      <vt:lpstr>Archive System</vt:lpstr>
      <vt:lpstr>Archive System</vt:lpstr>
      <vt:lpstr>Archive System</vt:lpstr>
      <vt:lpstr>Archive System</vt:lpstr>
      <vt:lpstr>Archive System</vt:lpstr>
      <vt:lpstr>Event Archives</vt:lpstr>
      <vt:lpstr>Event Archives</vt:lpstr>
      <vt:lpstr>Event Archives</vt:lpstr>
      <vt:lpstr>Event Archives</vt:lpstr>
      <vt:lpstr>TINE Alarm System</vt:lpstr>
      <vt:lpstr>TINE Alarm System</vt:lpstr>
      <vt:lpstr>Operations + Availability (typical day at DESY2 …)</vt:lpstr>
      <vt:lpstr>Operations + Availability (typical day at DESY2 …)</vt:lpstr>
      <vt:lpstr>Development Tools</vt:lpstr>
      <vt:lpstr>The Instant Client</vt:lpstr>
      <vt:lpstr>The Instant Client</vt:lpstr>
      <vt:lpstr>The Instant Client</vt:lpstr>
      <vt:lpstr>Debugging Utilities: attachfec</vt:lpstr>
      <vt:lpstr>Debugging Utilities</vt:lpstr>
      <vt:lpstr>Debugging Utilities</vt:lpstr>
      <vt:lpstr>Debugging Utilities</vt:lpstr>
      <vt:lpstr>Debugging Utilities</vt:lpstr>
      <vt:lpstr>Conclusions</vt:lpstr>
      <vt:lpstr>TINE : Where to get it …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Controlling Large and Small Systems Using TINE</dc:title>
  <dc:creator>Duval, Philip</dc:creator>
  <cp:lastModifiedBy>Duval, Philip</cp:lastModifiedBy>
  <cp:revision>78</cp:revision>
  <dcterms:created xsi:type="dcterms:W3CDTF">2012-06-24T09:42:23Z</dcterms:created>
  <dcterms:modified xsi:type="dcterms:W3CDTF">2012-06-25T15:43:13Z</dcterms:modified>
</cp:coreProperties>
</file>