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E21"/>
    <a:srgbClr val="99FF99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26.4.2016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MCA Format Elevation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property can register itself to deliver a ‘</a:t>
            </a:r>
            <a:r>
              <a:rPr lang="en-US" i="1" dirty="0" smtClean="0"/>
              <a:t>multi-channel array</a:t>
            </a:r>
            <a:r>
              <a:rPr lang="en-US" dirty="0" smtClean="0"/>
              <a:t>’ (</a:t>
            </a:r>
            <a:r>
              <a:rPr lang="en-US" b="1" dirty="0" smtClean="0">
                <a:solidFill>
                  <a:srgbClr val="0070C0"/>
                </a:solidFill>
              </a:rPr>
              <a:t>MCA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e.g. property “</a:t>
            </a:r>
            <a:r>
              <a:rPr lang="en-US" b="1" dirty="0" err="1" smtClean="0">
                <a:solidFill>
                  <a:srgbClr val="002060"/>
                </a:solidFill>
              </a:rPr>
              <a:t>Orbit.X</a:t>
            </a:r>
            <a:r>
              <a:rPr lang="en-US" dirty="0" smtClean="0"/>
              <a:t>” (all BPM positions), “</a:t>
            </a:r>
            <a:r>
              <a:rPr lang="en-US" b="1" dirty="0" smtClean="0">
                <a:solidFill>
                  <a:srgbClr val="002060"/>
                </a:solidFill>
              </a:rPr>
              <a:t>Pressure</a:t>
            </a:r>
            <a:r>
              <a:rPr lang="en-US" dirty="0" smtClean="0"/>
              <a:t>” (all ion pumps), “</a:t>
            </a:r>
            <a:r>
              <a:rPr lang="en-US" b="1" dirty="0" smtClean="0">
                <a:solidFill>
                  <a:srgbClr val="002060"/>
                </a:solidFill>
              </a:rPr>
              <a:t>Temperature</a:t>
            </a:r>
            <a:r>
              <a:rPr lang="en-US" dirty="0" smtClean="0"/>
              <a:t>” (all temperature sensors)</a:t>
            </a:r>
          </a:p>
          <a:p>
            <a:r>
              <a:rPr lang="en-US" dirty="0" smtClean="0"/>
              <a:t>More efficient to get an array of </a:t>
            </a:r>
            <a:r>
              <a:rPr lang="en-US" i="1" dirty="0" smtClean="0"/>
              <a:t>all 300 monitors </a:t>
            </a:r>
            <a:r>
              <a:rPr lang="en-US" dirty="0" smtClean="0"/>
              <a:t>than to get </a:t>
            </a:r>
            <a:r>
              <a:rPr lang="en-US" i="1" dirty="0" smtClean="0"/>
              <a:t>300 individual elements </a:t>
            </a:r>
            <a:r>
              <a:rPr lang="en-US" dirty="0" smtClean="0"/>
              <a:t>!</a:t>
            </a:r>
          </a:p>
          <a:p>
            <a:r>
              <a:rPr lang="en-US" dirty="0" smtClean="0"/>
              <a:t>A “proper” </a:t>
            </a:r>
            <a:r>
              <a:rPr lang="en-US" b="1" dirty="0" smtClean="0">
                <a:solidFill>
                  <a:srgbClr val="002060"/>
                </a:solidFill>
              </a:rPr>
              <a:t>MCA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property will be able to deliver </a:t>
            </a:r>
          </a:p>
          <a:p>
            <a:pPr lvl="1"/>
            <a:r>
              <a:rPr lang="en-US" dirty="0" smtClean="0"/>
              <a:t>a value for a single requested device, (scalar)</a:t>
            </a:r>
          </a:p>
          <a:p>
            <a:pPr lvl="1"/>
            <a:r>
              <a:rPr lang="en-US" dirty="0" smtClean="0"/>
              <a:t>a set of values for a section, or (array)</a:t>
            </a:r>
          </a:p>
          <a:p>
            <a:pPr lvl="1"/>
            <a:r>
              <a:rPr lang="en-US" dirty="0" smtClean="0"/>
              <a:t>all values for all devices. (array)</a:t>
            </a:r>
          </a:p>
          <a:p>
            <a:r>
              <a:rPr lang="en-US" dirty="0" smtClean="0"/>
              <a:t>Monitoring a single device will ‘</a:t>
            </a:r>
            <a:r>
              <a:rPr lang="en-US" i="1" dirty="0" smtClean="0">
                <a:solidFill>
                  <a:srgbClr val="0070C0"/>
                </a:solidFill>
              </a:rPr>
              <a:t>coerce</a:t>
            </a:r>
            <a:r>
              <a:rPr lang="en-US" dirty="0" smtClean="0"/>
              <a:t>’ the requested contract into obtaining the entire array and piping the proper array element into the original request.</a:t>
            </a:r>
          </a:p>
          <a:p>
            <a:pPr lvl="1"/>
            <a:r>
              <a:rPr lang="en-US" i="1" dirty="0" smtClean="0"/>
              <a:t>The server sees and handles only a single contract for all devices on behalf of ALL interested parties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MCA Format Elevation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Issue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if device ‘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’ (</a:t>
            </a:r>
            <a:r>
              <a:rPr lang="en-US" i="1" dirty="0" smtClean="0"/>
              <a:t>e.g. element #15</a:t>
            </a:r>
            <a:r>
              <a:rPr lang="en-US" dirty="0" smtClean="0"/>
              <a:t>) has a problem (</a:t>
            </a:r>
            <a:r>
              <a:rPr lang="en-US" i="1" dirty="0" smtClean="0"/>
              <a:t>e.g. ‘hardware error’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Either the whole </a:t>
            </a:r>
            <a:r>
              <a:rPr lang="en-US" b="1" dirty="0" smtClean="0">
                <a:solidFill>
                  <a:srgbClr val="002060"/>
                </a:solidFill>
              </a:rPr>
              <a:t>MCA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has a problem (‘</a:t>
            </a:r>
            <a:r>
              <a:rPr lang="en-US" i="1" dirty="0" smtClean="0"/>
              <a:t>hardware error</a:t>
            </a:r>
            <a:r>
              <a:rPr lang="en-US" dirty="0" smtClean="0"/>
              <a:t>’) or the whole </a:t>
            </a:r>
            <a:r>
              <a:rPr lang="en-US" b="1" dirty="0" smtClean="0">
                <a:solidFill>
                  <a:srgbClr val="002060"/>
                </a:solidFill>
              </a:rPr>
              <a:t>MCA</a:t>
            </a:r>
            <a:r>
              <a:rPr lang="en-US" dirty="0" smtClean="0"/>
              <a:t> is ‘</a:t>
            </a:r>
            <a:r>
              <a:rPr lang="en-US" i="1" dirty="0" smtClean="0"/>
              <a:t>okay</a:t>
            </a:r>
            <a:r>
              <a:rPr lang="en-US" dirty="0" smtClean="0"/>
              <a:t>’ (</a:t>
            </a:r>
            <a:r>
              <a:rPr lang="en-US" i="1" dirty="0" smtClean="0">
                <a:solidFill>
                  <a:srgbClr val="0070C0"/>
                </a:solidFill>
              </a:rPr>
              <a:t>and the data for element #15 ?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Josef’s server wizard takes the first strategy.</a:t>
            </a:r>
          </a:p>
          <a:p>
            <a:r>
              <a:rPr lang="en-US" dirty="0" smtClean="0">
                <a:solidFill>
                  <a:srgbClr val="203E21"/>
                </a:solidFill>
              </a:rPr>
              <a:t>New Approach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Format elevation 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If a property “</a:t>
            </a:r>
            <a:r>
              <a:rPr lang="en-US" dirty="0" smtClean="0">
                <a:solidFill>
                  <a:srgbClr val="0070C0"/>
                </a:solidFill>
              </a:rPr>
              <a:t>P</a:t>
            </a:r>
            <a:r>
              <a:rPr lang="en-US" dirty="0" smtClean="0"/>
              <a:t>” is registered to deliver an </a:t>
            </a:r>
            <a:r>
              <a:rPr lang="en-US" b="1" dirty="0" smtClean="0">
                <a:solidFill>
                  <a:srgbClr val="002060"/>
                </a:solidFill>
              </a:rPr>
              <a:t>MCA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b="1" dirty="0" smtClean="0">
                <a:solidFill>
                  <a:srgbClr val="203E21"/>
                </a:solidFill>
              </a:rPr>
              <a:t>FLOAT</a:t>
            </a:r>
            <a:r>
              <a:rPr lang="en-US" dirty="0" smtClean="0"/>
              <a:t> values AND is overloaded to deliver an </a:t>
            </a:r>
            <a:r>
              <a:rPr lang="en-US" b="1" dirty="0">
                <a:solidFill>
                  <a:srgbClr val="002060"/>
                </a:solidFill>
              </a:rPr>
              <a:t>MCA</a:t>
            </a:r>
            <a:r>
              <a:rPr lang="en-US" dirty="0" smtClean="0"/>
              <a:t> of </a:t>
            </a:r>
            <a:r>
              <a:rPr lang="en-US" b="1" dirty="0">
                <a:solidFill>
                  <a:srgbClr val="203E21"/>
                </a:solidFill>
              </a:rPr>
              <a:t>FLTINT</a:t>
            </a:r>
            <a:r>
              <a:rPr lang="en-US" dirty="0" smtClean="0"/>
              <a:t> values (value-status pairs) then the </a:t>
            </a:r>
            <a:r>
              <a:rPr lang="en-US" b="1" dirty="0">
                <a:solidFill>
                  <a:srgbClr val="002060"/>
                </a:solidFill>
              </a:rPr>
              <a:t>MCA</a:t>
            </a:r>
            <a:r>
              <a:rPr lang="en-US" dirty="0" smtClean="0"/>
              <a:t> coercion is allowed to ‘elevate’ a request for </a:t>
            </a:r>
            <a:r>
              <a:rPr lang="en-US" b="1" dirty="0">
                <a:solidFill>
                  <a:srgbClr val="203E21"/>
                </a:solidFill>
              </a:rPr>
              <a:t>FLOAT</a:t>
            </a:r>
            <a:r>
              <a:rPr lang="en-US" dirty="0" smtClean="0"/>
              <a:t>s to a request for </a:t>
            </a:r>
            <a:r>
              <a:rPr lang="en-US" b="1" dirty="0">
                <a:solidFill>
                  <a:srgbClr val="203E21"/>
                </a:solidFill>
              </a:rPr>
              <a:t>FLTINT</a:t>
            </a:r>
            <a:r>
              <a:rPr lang="en-US" dirty="0" smtClean="0"/>
              <a:t>s.</a:t>
            </a:r>
          </a:p>
          <a:p>
            <a:pPr lvl="1"/>
            <a:r>
              <a:rPr lang="en-US" dirty="0" smtClean="0"/>
              <a:t>The original request sees the </a:t>
            </a:r>
            <a:r>
              <a:rPr lang="en-US" b="1" dirty="0">
                <a:solidFill>
                  <a:srgbClr val="203E21"/>
                </a:solidFill>
              </a:rPr>
              <a:t>FLOAT</a:t>
            </a:r>
            <a:r>
              <a:rPr lang="en-US" dirty="0" smtClean="0"/>
              <a:t> value and the </a:t>
            </a:r>
            <a:r>
              <a:rPr lang="en-US" b="1" dirty="0" smtClean="0">
                <a:solidFill>
                  <a:srgbClr val="203E21"/>
                </a:solidFill>
              </a:rPr>
              <a:t>INT</a:t>
            </a:r>
            <a:r>
              <a:rPr lang="en-US" dirty="0" smtClean="0">
                <a:solidFill>
                  <a:srgbClr val="203E21"/>
                </a:solidFill>
              </a:rPr>
              <a:t> </a:t>
            </a:r>
            <a:r>
              <a:rPr lang="en-US" dirty="0" smtClean="0"/>
              <a:t>status.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0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MACOS Bug Fix (from last 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MACOS </a:t>
            </a:r>
            <a:r>
              <a:rPr lang="en-US" dirty="0" smtClean="0"/>
              <a:t>(FreeBSD) doesn’t like in-situ </a:t>
            </a:r>
            <a:r>
              <a:rPr lang="en-US" dirty="0" err="1" smtClean="0"/>
              <a:t>memcpy</a:t>
            </a:r>
            <a:r>
              <a:rPr lang="en-US" dirty="0" smtClean="0"/>
              <a:t>() (overlapping memory areas).</a:t>
            </a:r>
          </a:p>
          <a:p>
            <a:r>
              <a:rPr lang="en-US" dirty="0" smtClean="0"/>
              <a:t>e.g. Prepare </a:t>
            </a:r>
            <a:r>
              <a:rPr lang="en-US" dirty="0"/>
              <a:t>an array of ‘</a:t>
            </a:r>
            <a:r>
              <a:rPr lang="en-US" dirty="0" err="1" smtClean="0"/>
              <a:t>PrpQueryStruct</a:t>
            </a:r>
            <a:r>
              <a:rPr lang="en-US" dirty="0" smtClean="0"/>
              <a:t>’ items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0"/>
            <a:ext cx="6610350" cy="348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188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MACOS Bug Fix (from last time)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Caller just wants an array of </a:t>
            </a:r>
            <a:r>
              <a:rPr lang="en-US" b="1" dirty="0" smtClean="0">
                <a:solidFill>
                  <a:srgbClr val="203E21"/>
                </a:solidFill>
              </a:rPr>
              <a:t>NAME64</a:t>
            </a:r>
            <a:r>
              <a:rPr lang="en-US" dirty="0" smtClean="0">
                <a:solidFill>
                  <a:srgbClr val="203E21"/>
                </a:solidFill>
              </a:rPr>
              <a:t> </a:t>
            </a:r>
            <a:r>
              <a:rPr lang="en-US" dirty="0" smtClean="0"/>
              <a:t>items (64-character fixed length strings).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Should work just fine if ‘</a:t>
            </a:r>
            <a:r>
              <a:rPr lang="en-US" i="1" dirty="0">
                <a:solidFill>
                  <a:srgbClr val="002060"/>
                </a:solidFill>
              </a:rPr>
              <a:t>names</a:t>
            </a:r>
            <a:r>
              <a:rPr lang="en-US" dirty="0" smtClean="0"/>
              <a:t>’ and ‘</a:t>
            </a:r>
            <a:r>
              <a:rPr lang="en-US" i="1" dirty="0" err="1">
                <a:solidFill>
                  <a:srgbClr val="002060"/>
                </a:solidFill>
              </a:rPr>
              <a:t>prpQueryStructs</a:t>
            </a:r>
            <a:r>
              <a:rPr lang="en-US" dirty="0" smtClean="0"/>
              <a:t>’ point to the same memory area …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MACOS</a:t>
            </a:r>
            <a:r>
              <a:rPr lang="en-US" dirty="0" smtClean="0"/>
              <a:t> doesn’t like this 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743200"/>
            <a:ext cx="77724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for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&lt;length;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  <a:r>
              <a:rPr lang="en-US" dirty="0" err="1" smtClean="0">
                <a:solidFill>
                  <a:srgbClr val="0070C0"/>
                </a:solidFill>
              </a:rPr>
              <a:t>memcpy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002060"/>
                </a:solidFill>
              </a:rPr>
              <a:t>names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i="1" dirty="0" err="1">
                <a:solidFill>
                  <a:srgbClr val="002060"/>
                </a:solidFill>
              </a:rPr>
              <a:t>prpQueryStructs</a:t>
            </a:r>
            <a:r>
              <a:rPr lang="en-US" dirty="0">
                <a:solidFill>
                  <a:srgbClr val="002060"/>
                </a:solidFill>
              </a:rPr>
              <a:t>[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 smtClean="0"/>
              <a:t>].prpName,</a:t>
            </a:r>
            <a:r>
              <a:rPr lang="en-US" dirty="0" smtClean="0">
                <a:solidFill>
                  <a:srgbClr val="FF0000"/>
                </a:solidFill>
              </a:rPr>
              <a:t>64</a:t>
            </a:r>
            <a:r>
              <a:rPr lang="en-US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4524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 fix concerning </a:t>
            </a:r>
            <a:r>
              <a:rPr lang="en-US" b="1" dirty="0" smtClean="0">
                <a:solidFill>
                  <a:srgbClr val="0070C0"/>
                </a:solidFill>
              </a:rPr>
              <a:t>poll</a:t>
            </a:r>
            <a:r>
              <a:rPr lang="en-US" dirty="0" smtClean="0"/>
              <a:t>() behavior.</a:t>
            </a:r>
          </a:p>
          <a:p>
            <a:r>
              <a:rPr lang="en-US" b="1" dirty="0" smtClean="0"/>
              <a:t>MCA</a:t>
            </a:r>
            <a:r>
              <a:rPr lang="en-US" dirty="0" smtClean="0"/>
              <a:t> format elevation</a:t>
            </a:r>
          </a:p>
          <a:p>
            <a:r>
              <a:rPr lang="en-US" dirty="0" smtClean="0"/>
              <a:t>Bug fix on </a:t>
            </a:r>
            <a:r>
              <a:rPr lang="en-US" b="1" dirty="0" smtClean="0">
                <a:solidFill>
                  <a:srgbClr val="C00000"/>
                </a:solidFill>
              </a:rPr>
              <a:t>MACOS</a:t>
            </a:r>
            <a:r>
              <a:rPr lang="en-US" dirty="0" smtClean="0"/>
              <a:t> (</a:t>
            </a:r>
            <a:r>
              <a:rPr lang="en-US" i="1" dirty="0" smtClean="0"/>
              <a:t>from last time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3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elect() vs. poll()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r>
              <a:rPr lang="en-US" sz="2400" dirty="0" smtClean="0"/>
              <a:t>Up to August 2015 TINE made use of </a:t>
            </a:r>
            <a:r>
              <a:rPr lang="en-US" sz="2400" i="1" dirty="0" smtClean="0">
                <a:solidFill>
                  <a:srgbClr val="0070C0"/>
                </a:solidFill>
              </a:rPr>
              <a:t>select</a:t>
            </a:r>
            <a:r>
              <a:rPr lang="en-US" sz="2400" dirty="0" smtClean="0"/>
              <a:t>().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752362"/>
            <a:ext cx="541020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</a:t>
            </a:r>
            <a:r>
              <a:rPr lang="en-US" sz="1200" dirty="0" err="1" smtClean="0"/>
              <a:t>int</a:t>
            </a:r>
            <a:r>
              <a:rPr lang="en-US" sz="1200" dirty="0" smtClean="0"/>
              <a:t> select(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nfds</a:t>
            </a:r>
            <a:r>
              <a:rPr lang="en-US" sz="1200" dirty="0" smtClean="0"/>
              <a:t>, 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</a:t>
            </a:r>
            <a:r>
              <a:rPr lang="en-US" sz="1200" dirty="0" err="1" smtClean="0"/>
              <a:t>readfds</a:t>
            </a:r>
            <a:r>
              <a:rPr lang="en-US" sz="1200" dirty="0" smtClean="0"/>
              <a:t>, 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</a:t>
            </a:r>
            <a:r>
              <a:rPr lang="en-US" sz="1200" dirty="0" err="1" smtClean="0"/>
              <a:t>writefds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                  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</a:t>
            </a:r>
            <a:r>
              <a:rPr lang="en-US" sz="1200" dirty="0" err="1" smtClean="0"/>
              <a:t>exceptfds</a:t>
            </a:r>
            <a:r>
              <a:rPr lang="en-US" sz="1200" dirty="0" smtClean="0"/>
              <a:t>, </a:t>
            </a:r>
            <a:r>
              <a:rPr lang="en-US" sz="1200" dirty="0" err="1" smtClean="0"/>
              <a:t>struct</a:t>
            </a:r>
            <a:r>
              <a:rPr lang="en-US" sz="1200" dirty="0" smtClean="0"/>
              <a:t> </a:t>
            </a:r>
            <a:r>
              <a:rPr lang="en-US" sz="1200" dirty="0" err="1" smtClean="0"/>
              <a:t>timeval</a:t>
            </a:r>
            <a:r>
              <a:rPr lang="en-US" sz="1200" dirty="0" smtClean="0"/>
              <a:t> *timeout);</a:t>
            </a:r>
          </a:p>
          <a:p>
            <a:endParaRPr lang="en-US" sz="1200" dirty="0" smtClean="0"/>
          </a:p>
          <a:p>
            <a:r>
              <a:rPr lang="en-US" sz="1200" dirty="0" smtClean="0"/>
              <a:t>       void FD_CLR(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fd</a:t>
            </a:r>
            <a:r>
              <a:rPr lang="en-US" sz="1200" dirty="0" smtClean="0"/>
              <a:t>, 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*set);</a:t>
            </a:r>
          </a:p>
          <a:p>
            <a:r>
              <a:rPr lang="en-US" sz="1200" dirty="0" smtClean="0"/>
              <a:t>   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 FD_ISSET(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fd</a:t>
            </a:r>
            <a:r>
              <a:rPr lang="en-US" sz="1200" dirty="0" smtClean="0"/>
              <a:t>, 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*set);</a:t>
            </a:r>
          </a:p>
          <a:p>
            <a:r>
              <a:rPr lang="en-US" sz="1200" dirty="0" smtClean="0"/>
              <a:t>       void FD_SET(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fd</a:t>
            </a:r>
            <a:r>
              <a:rPr lang="en-US" sz="1200" dirty="0" smtClean="0"/>
              <a:t>, 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*set);</a:t>
            </a:r>
          </a:p>
          <a:p>
            <a:r>
              <a:rPr lang="en-US" sz="1200" dirty="0" smtClean="0"/>
              <a:t>       void FD_ZERO(</a:t>
            </a:r>
            <a:r>
              <a:rPr lang="en-US" sz="1200" dirty="0" err="1" smtClean="0"/>
              <a:t>fd_set</a:t>
            </a:r>
            <a:r>
              <a:rPr lang="en-US" sz="1200" dirty="0" smtClean="0"/>
              <a:t> *set);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321546"/>
            <a:ext cx="8382000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RETURN VALUE</a:t>
            </a:r>
          </a:p>
          <a:p>
            <a:r>
              <a:rPr lang="en-US" sz="1200" dirty="0" smtClean="0"/>
              <a:t>       On  success,  select() and </a:t>
            </a:r>
            <a:r>
              <a:rPr lang="en-US" sz="1200" dirty="0" err="1" smtClean="0"/>
              <a:t>pselect</a:t>
            </a:r>
            <a:r>
              <a:rPr lang="en-US" sz="1200" dirty="0" smtClean="0"/>
              <a:t>() return the number of file descriptors contained in the three returned descriptor sets (that is, the total number of bits that  are set in </a:t>
            </a:r>
            <a:r>
              <a:rPr lang="en-US" sz="1200" dirty="0" err="1" smtClean="0"/>
              <a:t>readfds</a:t>
            </a:r>
            <a:r>
              <a:rPr lang="en-US" sz="1200" dirty="0" smtClean="0"/>
              <a:t>, </a:t>
            </a:r>
            <a:r>
              <a:rPr lang="en-US" sz="1200" dirty="0" err="1" smtClean="0"/>
              <a:t>writefds</a:t>
            </a:r>
            <a:r>
              <a:rPr lang="en-US" sz="1200" dirty="0" smtClean="0"/>
              <a:t>, </a:t>
            </a:r>
            <a:r>
              <a:rPr lang="en-US" sz="1200" dirty="0" err="1" smtClean="0"/>
              <a:t>exceptfds</a:t>
            </a:r>
            <a:r>
              <a:rPr lang="en-US" sz="1200" dirty="0" smtClean="0"/>
              <a:t>) which may be zero if the timeout expires before anything interesting happens.  On error,  -1  is  returned,  and  </a:t>
            </a:r>
            <a:r>
              <a:rPr lang="en-US" sz="1200" dirty="0" err="1" smtClean="0"/>
              <a:t>errno</a:t>
            </a:r>
            <a:r>
              <a:rPr lang="en-US" sz="1200" dirty="0" smtClean="0"/>
              <a:t>  is  set  appropriately; the sets and timeout become undefined, so do not rely on their contents after an error.</a:t>
            </a:r>
          </a:p>
          <a:p>
            <a:endParaRPr lang="en-US" sz="1200" dirty="0" smtClean="0"/>
          </a:p>
          <a:p>
            <a:r>
              <a:rPr lang="en-US" sz="1200" dirty="0" smtClean="0"/>
              <a:t>ERRORS</a:t>
            </a:r>
          </a:p>
          <a:p>
            <a:r>
              <a:rPr lang="en-US" sz="1200" dirty="0" smtClean="0"/>
              <a:t>       EBADF  An invalid file descriptor was given in one of  the  sets.   (Perhaps  a</a:t>
            </a:r>
          </a:p>
          <a:p>
            <a:r>
              <a:rPr lang="en-US" sz="1200" dirty="0" smtClean="0"/>
              <a:t>              file  descriptor  that  was already closed, or one on which an error has</a:t>
            </a:r>
          </a:p>
          <a:p>
            <a:r>
              <a:rPr lang="en-US" sz="1200" dirty="0" smtClean="0"/>
              <a:t>              occurred.)</a:t>
            </a:r>
          </a:p>
          <a:p>
            <a:endParaRPr lang="en-US" sz="1200" dirty="0" smtClean="0"/>
          </a:p>
          <a:p>
            <a:r>
              <a:rPr lang="en-US" sz="1200" dirty="0" smtClean="0"/>
              <a:t>       EINTR  A signal was caught; see signal(7).</a:t>
            </a:r>
          </a:p>
          <a:p>
            <a:endParaRPr lang="en-US" sz="1200" dirty="0" smtClean="0"/>
          </a:p>
          <a:p>
            <a:r>
              <a:rPr lang="en-US" sz="1200" dirty="0" smtClean="0"/>
              <a:t>       EINVAL </a:t>
            </a:r>
            <a:r>
              <a:rPr lang="en-US" sz="1200" dirty="0" err="1" smtClean="0"/>
              <a:t>nfds</a:t>
            </a:r>
            <a:r>
              <a:rPr lang="en-US" sz="1200" dirty="0" smtClean="0"/>
              <a:t> is negative or the value contained within timeout is invalid.</a:t>
            </a:r>
          </a:p>
          <a:p>
            <a:endParaRPr lang="en-US" sz="1200" dirty="0" smtClean="0"/>
          </a:p>
          <a:p>
            <a:r>
              <a:rPr lang="en-US" sz="1200" dirty="0" smtClean="0"/>
              <a:t>       ENOMEM unable to allocate memory for internal tables.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375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select() vs. poll()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90587"/>
            <a:ext cx="4829175" cy="516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1676400"/>
            <a:ext cx="23622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ut all socket descriptors in the set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5867400" y="1828800"/>
            <a:ext cx="180975" cy="493931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7400" y="4687669"/>
            <a:ext cx="3048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“The mother of all select()s” – S. Herb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76800" y="5010834"/>
            <a:ext cx="685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914400"/>
            <a:ext cx="350520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routine </a:t>
            </a:r>
            <a:r>
              <a:rPr lang="en-US" dirty="0" err="1" smtClean="0"/>
              <a:t>AcceptIP</a:t>
            </a:r>
            <a:r>
              <a:rPr lang="en-US" dirty="0" smtClean="0"/>
              <a:t>() in </a:t>
            </a:r>
            <a:r>
              <a:rPr lang="en-US" dirty="0" err="1" smtClean="0"/>
              <a:t>srvip.c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3087469"/>
            <a:ext cx="1828800" cy="646331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just select on ‘read sets’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59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doocs</a:t>
            </a:r>
            <a:r>
              <a:rPr lang="en-US" dirty="0" smtClean="0"/>
              <a:t> server with &gt;1024 open files problem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XFEL</a:t>
            </a:r>
            <a:r>
              <a:rPr lang="en-US" dirty="0" smtClean="0"/>
              <a:t> Magnet Middle Layer Server (L. Froehlich) written as a </a:t>
            </a:r>
            <a:r>
              <a:rPr lang="en-US" dirty="0" err="1" smtClean="0">
                <a:solidFill>
                  <a:srgbClr val="0070C0"/>
                </a:solidFill>
              </a:rPr>
              <a:t>doocs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server with </a:t>
            </a:r>
            <a:r>
              <a:rPr lang="en-US" dirty="0" smtClean="0">
                <a:solidFill>
                  <a:srgbClr val="7030A0"/>
                </a:solidFill>
              </a:rPr>
              <a:t>TINE</a:t>
            </a:r>
            <a:r>
              <a:rPr lang="en-US" dirty="0" smtClean="0"/>
              <a:t> thread.</a:t>
            </a:r>
          </a:p>
          <a:p>
            <a:r>
              <a:rPr lang="en-US" dirty="0" smtClean="0"/>
              <a:t>Collects info from all 1200+ Magnet PSCs in </a:t>
            </a:r>
            <a:r>
              <a:rPr lang="en-US" b="1" dirty="0" smtClean="0">
                <a:solidFill>
                  <a:srgbClr val="002060"/>
                </a:solidFill>
              </a:rPr>
              <a:t>XFEL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Keeps a </a:t>
            </a:r>
            <a:r>
              <a:rPr lang="en-US" dirty="0" err="1" smtClean="0">
                <a:solidFill>
                  <a:srgbClr val="0070C0"/>
                </a:solidFill>
              </a:rPr>
              <a:t>doocs</a:t>
            </a:r>
            <a:r>
              <a:rPr lang="en-US" dirty="0" smtClean="0"/>
              <a:t> history of each one individually.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doocs</a:t>
            </a:r>
            <a:r>
              <a:rPr lang="en-US" dirty="0" smtClean="0">
                <a:solidFill>
                  <a:srgbClr val="002060"/>
                </a:solidFill>
              </a:rPr>
              <a:t> histories </a:t>
            </a:r>
            <a:r>
              <a:rPr lang="en-US" dirty="0" smtClean="0"/>
              <a:t>keep files open!</a:t>
            </a:r>
          </a:p>
          <a:p>
            <a:r>
              <a:rPr lang="en-US" dirty="0" smtClean="0"/>
              <a:t>Then turns on the </a:t>
            </a:r>
            <a:r>
              <a:rPr lang="en-US" dirty="0" smtClean="0">
                <a:solidFill>
                  <a:srgbClr val="7030A0"/>
                </a:solidFill>
              </a:rPr>
              <a:t>TINE</a:t>
            </a:r>
            <a:r>
              <a:rPr lang="en-US" dirty="0" smtClean="0"/>
              <a:t> thread</a:t>
            </a:r>
          </a:p>
          <a:p>
            <a:r>
              <a:rPr lang="en-US" dirty="0" smtClean="0">
                <a:solidFill>
                  <a:srgbClr val="203E21"/>
                </a:solidFill>
              </a:rPr>
              <a:t>Initial socket descriptor </a:t>
            </a:r>
            <a:r>
              <a:rPr lang="en-US" dirty="0" smtClean="0"/>
              <a:t>tries to begin at &gt; 1200.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select</a:t>
            </a:r>
            <a:r>
              <a:rPr lang="en-US" dirty="0" smtClean="0"/>
              <a:t>() is limited to 1024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Oops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1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5257800" cy="1524000"/>
          </a:xfrm>
        </p:spPr>
        <p:txBody>
          <a:bodyPr/>
          <a:lstStyle/>
          <a:p>
            <a:r>
              <a:rPr lang="en-US" sz="1600" dirty="0" smtClean="0">
                <a:solidFill>
                  <a:srgbClr val="002060"/>
                </a:solidFill>
              </a:rPr>
              <a:t>Don’t do it this way </a:t>
            </a:r>
            <a:r>
              <a:rPr lang="en-US" sz="1600" dirty="0" smtClean="0"/>
              <a:t>(?).</a:t>
            </a:r>
          </a:p>
          <a:p>
            <a:r>
              <a:rPr lang="en-US" sz="1600" dirty="0" smtClean="0"/>
              <a:t>Switch to the more modern ‘</a:t>
            </a:r>
            <a:r>
              <a:rPr lang="en-US" sz="1600" i="1" dirty="0" smtClean="0">
                <a:solidFill>
                  <a:srgbClr val="7030A0"/>
                </a:solidFill>
              </a:rPr>
              <a:t>poll</a:t>
            </a:r>
            <a:r>
              <a:rPr lang="en-US" sz="1600" dirty="0" smtClean="0"/>
              <a:t>()’ call.</a:t>
            </a:r>
          </a:p>
          <a:p>
            <a:pPr lvl="1"/>
            <a:r>
              <a:rPr lang="en-US" sz="1600" i="1" dirty="0" smtClean="0">
                <a:solidFill>
                  <a:srgbClr val="7030A0"/>
                </a:solidFill>
              </a:rPr>
              <a:t>select</a:t>
            </a:r>
            <a:r>
              <a:rPr lang="en-US" sz="1600" dirty="0" smtClean="0"/>
              <a:t>() is a BSD standard since the 70s and 80s.</a:t>
            </a:r>
          </a:p>
          <a:p>
            <a:pPr lvl="1"/>
            <a:r>
              <a:rPr lang="en-US" sz="1600" i="1" dirty="0" smtClean="0">
                <a:solidFill>
                  <a:srgbClr val="7030A0"/>
                </a:solidFill>
              </a:rPr>
              <a:t>poll</a:t>
            </a:r>
            <a:r>
              <a:rPr lang="en-US" sz="1600" dirty="0" smtClean="0"/>
              <a:t>() does not exist on all platforms: missing on </a:t>
            </a:r>
            <a:r>
              <a:rPr lang="en-US" sz="1600" dirty="0" err="1" smtClean="0"/>
              <a:t>e.g.Windows</a:t>
            </a:r>
            <a:r>
              <a:rPr lang="en-US" sz="1600" dirty="0" smtClean="0"/>
              <a:t> XP and VxWorks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1295400"/>
            <a:ext cx="3352800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</a:t>
            </a:r>
            <a:r>
              <a:rPr lang="en-US" sz="1100" dirty="0" err="1" smtClean="0"/>
              <a:t>int</a:t>
            </a:r>
            <a:r>
              <a:rPr lang="en-US" sz="1100" dirty="0" smtClean="0"/>
              <a:t> poll(</a:t>
            </a:r>
            <a:r>
              <a:rPr lang="en-US" sz="1100" dirty="0" err="1" smtClean="0"/>
              <a:t>struct</a:t>
            </a:r>
            <a:r>
              <a:rPr lang="en-US" sz="1100" dirty="0" smtClean="0"/>
              <a:t> </a:t>
            </a:r>
            <a:r>
              <a:rPr lang="en-US" sz="1100" dirty="0" err="1" smtClean="0"/>
              <a:t>pollfd</a:t>
            </a:r>
            <a:r>
              <a:rPr lang="en-US" sz="1100" dirty="0" smtClean="0"/>
              <a:t> *</a:t>
            </a:r>
            <a:r>
              <a:rPr lang="en-US" sz="1100" dirty="0" err="1" smtClean="0"/>
              <a:t>fds</a:t>
            </a:r>
            <a:r>
              <a:rPr lang="en-US" sz="1100" dirty="0" smtClean="0"/>
              <a:t>, </a:t>
            </a:r>
            <a:r>
              <a:rPr lang="en-US" sz="1100" dirty="0" err="1" smtClean="0"/>
              <a:t>nfds_t</a:t>
            </a:r>
            <a:r>
              <a:rPr lang="en-US" sz="1100" dirty="0" smtClean="0"/>
              <a:t> </a:t>
            </a:r>
            <a:r>
              <a:rPr lang="en-US" sz="1100" dirty="0" err="1" smtClean="0"/>
              <a:t>nfds</a:t>
            </a:r>
            <a:r>
              <a:rPr lang="en-US" sz="1100" dirty="0" smtClean="0"/>
              <a:t>, </a:t>
            </a:r>
            <a:r>
              <a:rPr lang="en-US" sz="1100" dirty="0" err="1" smtClean="0"/>
              <a:t>int</a:t>
            </a:r>
            <a:r>
              <a:rPr lang="en-US" sz="1100" dirty="0" smtClean="0"/>
              <a:t> timeout);</a:t>
            </a:r>
          </a:p>
          <a:p>
            <a:endParaRPr lang="en-US" sz="1100" dirty="0"/>
          </a:p>
          <a:p>
            <a:r>
              <a:rPr lang="en-US" sz="1100" dirty="0" smtClean="0"/>
              <a:t> </a:t>
            </a:r>
            <a:r>
              <a:rPr lang="en-US" sz="1100" dirty="0" err="1" smtClean="0"/>
              <a:t>struct</a:t>
            </a:r>
            <a:r>
              <a:rPr lang="en-US" sz="1100" dirty="0" smtClean="0"/>
              <a:t> </a:t>
            </a:r>
            <a:r>
              <a:rPr lang="en-US" sz="1100" dirty="0" err="1" smtClean="0"/>
              <a:t>pollfd</a:t>
            </a:r>
            <a:r>
              <a:rPr lang="en-US" sz="1100" dirty="0" smtClean="0"/>
              <a:t> {</a:t>
            </a:r>
          </a:p>
          <a:p>
            <a:r>
              <a:rPr lang="en-US" sz="1100" dirty="0" smtClean="0"/>
              <a:t>               </a:t>
            </a:r>
            <a:r>
              <a:rPr lang="en-US" sz="1100" dirty="0" err="1" smtClean="0"/>
              <a:t>int</a:t>
            </a:r>
            <a:r>
              <a:rPr lang="en-US" sz="1100" dirty="0" smtClean="0"/>
              <a:t>   </a:t>
            </a:r>
            <a:r>
              <a:rPr lang="en-US" sz="1100" dirty="0" err="1" smtClean="0"/>
              <a:t>fd</a:t>
            </a:r>
            <a:r>
              <a:rPr lang="en-US" sz="1100" dirty="0" smtClean="0"/>
              <a:t>;         /* file descriptor */</a:t>
            </a:r>
          </a:p>
          <a:p>
            <a:r>
              <a:rPr lang="en-US" sz="1100" dirty="0" smtClean="0"/>
              <a:t>               short events;     /* requested events */</a:t>
            </a:r>
          </a:p>
          <a:p>
            <a:r>
              <a:rPr lang="en-US" sz="1100" dirty="0" smtClean="0"/>
              <a:t>               short </a:t>
            </a:r>
            <a:r>
              <a:rPr lang="en-US" sz="1100" dirty="0" err="1" smtClean="0"/>
              <a:t>revents</a:t>
            </a:r>
            <a:r>
              <a:rPr lang="en-US" sz="1100" dirty="0" smtClean="0"/>
              <a:t>;    /* returned events */</a:t>
            </a:r>
          </a:p>
          <a:p>
            <a:r>
              <a:rPr lang="en-US" sz="1100" dirty="0" smtClean="0"/>
              <a:t>           };</a:t>
            </a:r>
          </a:p>
          <a:p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3278356"/>
            <a:ext cx="4876800" cy="2970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POLLIN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  There is data to read.</a:t>
            </a:r>
          </a:p>
          <a:p>
            <a:r>
              <a:rPr lang="en-US" sz="1100" dirty="0" smtClean="0"/>
              <a:t>POLLPRI</a:t>
            </a:r>
          </a:p>
          <a:p>
            <a:r>
              <a:rPr lang="en-US" sz="1100" dirty="0" smtClean="0"/>
              <a:t>          There is urgent data to  read  (e.g.,  out-of-band  data  on  TCP</a:t>
            </a:r>
          </a:p>
          <a:p>
            <a:r>
              <a:rPr lang="en-US" sz="1100" dirty="0" smtClean="0"/>
              <a:t>           socket;  </a:t>
            </a:r>
            <a:r>
              <a:rPr lang="en-US" sz="1100" dirty="0" err="1" smtClean="0"/>
              <a:t>pseudoterminal</a:t>
            </a:r>
            <a:r>
              <a:rPr lang="en-US" sz="1100" dirty="0" smtClean="0"/>
              <a:t>  master  in  packet  mode  has seen state</a:t>
            </a:r>
          </a:p>
          <a:p>
            <a:r>
              <a:rPr lang="en-US" sz="1100" dirty="0" smtClean="0"/>
              <a:t>           change in slave).</a:t>
            </a:r>
          </a:p>
          <a:p>
            <a:r>
              <a:rPr lang="en-US" sz="1100" dirty="0" smtClean="0"/>
              <a:t>POLLOUT</a:t>
            </a:r>
          </a:p>
          <a:p>
            <a:r>
              <a:rPr lang="en-US" sz="1100" dirty="0" smtClean="0"/>
              <a:t>          Writing now will not block.</a:t>
            </a:r>
          </a:p>
          <a:p>
            <a:r>
              <a:rPr lang="en-US" sz="1100" dirty="0" smtClean="0"/>
              <a:t>POLLRDHUP (since Linux 2.6.17)</a:t>
            </a:r>
          </a:p>
          <a:p>
            <a:r>
              <a:rPr lang="en-US" sz="1100" dirty="0" smtClean="0"/>
              <a:t>           Stream socket peer closed connection, or shut down  writing  half</a:t>
            </a:r>
          </a:p>
          <a:p>
            <a:r>
              <a:rPr lang="en-US" sz="1100" dirty="0" smtClean="0"/>
              <a:t>           of  connection.   The  _GNU_SOURCE  feature  test  macro  must be</a:t>
            </a:r>
          </a:p>
          <a:p>
            <a:r>
              <a:rPr lang="en-US" sz="1100" dirty="0" smtClean="0"/>
              <a:t>           defined (before including any header files) in  order  to  obtain</a:t>
            </a:r>
          </a:p>
          <a:p>
            <a:r>
              <a:rPr lang="en-US" sz="1100" dirty="0" smtClean="0"/>
              <a:t>           this definition.</a:t>
            </a:r>
          </a:p>
          <a:p>
            <a:r>
              <a:rPr lang="en-US" sz="1100" dirty="0" smtClean="0"/>
              <a:t>POLLERR</a:t>
            </a:r>
          </a:p>
          <a:p>
            <a:r>
              <a:rPr lang="en-US" sz="1100" dirty="0" smtClean="0"/>
              <a:t>           Error condition (output only).</a:t>
            </a:r>
          </a:p>
          <a:p>
            <a:r>
              <a:rPr lang="en-US" sz="1100" dirty="0" smtClean="0"/>
              <a:t>POLLHUP</a:t>
            </a:r>
          </a:p>
          <a:p>
            <a:r>
              <a:rPr lang="en-US" sz="1100" dirty="0" smtClean="0"/>
              <a:t>           Hang up (output only).</a:t>
            </a: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29200" y="2855416"/>
            <a:ext cx="3886200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RETURN VALUE</a:t>
            </a:r>
          </a:p>
          <a:p>
            <a:r>
              <a:rPr lang="en-US" sz="1100" dirty="0" smtClean="0"/>
              <a:t>       On  success,  a  positive  number is returned; this is the number of structures which have nonzero </a:t>
            </a:r>
            <a:r>
              <a:rPr lang="en-US" sz="1100" dirty="0" err="1" smtClean="0"/>
              <a:t>revents</a:t>
            </a:r>
            <a:r>
              <a:rPr lang="en-US" sz="1100" dirty="0" smtClean="0"/>
              <a:t> fields  (in  other  words,  those  descriptors  with events or errors reported).  A value of 0 indicates that the call timed out and</a:t>
            </a:r>
          </a:p>
          <a:p>
            <a:r>
              <a:rPr lang="en-US" sz="1100" dirty="0" smtClean="0"/>
              <a:t>no file descriptors were ready.  On error, -1 is returned,  and  </a:t>
            </a:r>
            <a:r>
              <a:rPr lang="en-US" sz="1100" dirty="0" err="1" smtClean="0"/>
              <a:t>errno</a:t>
            </a:r>
            <a:r>
              <a:rPr lang="en-US" sz="1100" dirty="0" smtClean="0"/>
              <a:t>  is  set  appropriately.</a:t>
            </a:r>
          </a:p>
          <a:p>
            <a:endParaRPr lang="en-US" sz="1100" dirty="0" smtClean="0"/>
          </a:p>
          <a:p>
            <a:r>
              <a:rPr lang="en-US" sz="1100" dirty="0" smtClean="0"/>
              <a:t>ERRORS</a:t>
            </a:r>
          </a:p>
          <a:p>
            <a:r>
              <a:rPr lang="en-US" sz="1100" dirty="0" smtClean="0"/>
              <a:t>       EFAULT The  array  given as argument was not contained in the calling program's address space.</a:t>
            </a:r>
          </a:p>
          <a:p>
            <a:endParaRPr lang="en-US" sz="1100" dirty="0" smtClean="0"/>
          </a:p>
          <a:p>
            <a:r>
              <a:rPr lang="en-US" sz="1100" dirty="0" smtClean="0"/>
              <a:t>       EINTR  A signal occurred before any requested event; see signal(7).</a:t>
            </a:r>
          </a:p>
          <a:p>
            <a:endParaRPr lang="en-US" sz="1100" dirty="0" smtClean="0"/>
          </a:p>
          <a:p>
            <a:r>
              <a:rPr lang="en-US" sz="1100" dirty="0" smtClean="0"/>
              <a:t>       EINVAL The </a:t>
            </a:r>
            <a:r>
              <a:rPr lang="en-US" sz="1100" dirty="0" err="1" smtClean="0"/>
              <a:t>nfds</a:t>
            </a:r>
            <a:r>
              <a:rPr lang="en-US" sz="1100" dirty="0" smtClean="0"/>
              <a:t> value exceeds the RLIMIT_NOFILE value.</a:t>
            </a:r>
          </a:p>
          <a:p>
            <a:endParaRPr lang="en-US" sz="1100" dirty="0" smtClean="0"/>
          </a:p>
          <a:p>
            <a:r>
              <a:rPr lang="en-US" sz="1100" dirty="0" smtClean="0"/>
              <a:t>       ENOMEM There was no space to allocate file descriptor tables.</a:t>
            </a:r>
          </a:p>
        </p:txBody>
      </p:sp>
    </p:spTree>
    <p:extLst>
      <p:ext uri="{BB962C8B-B14F-4D97-AF65-F5344CB8AC3E}">
        <p14:creationId xmlns:p14="http://schemas.microsoft.com/office/powerpoint/2010/main" val="340575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with poll() in August 2015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5416197" cy="5333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00800" y="1523999"/>
            <a:ext cx="24384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put all socket descriptors in the set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5791200" y="1447800"/>
            <a:ext cx="234597" cy="72253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7400" y="5040868"/>
            <a:ext cx="30480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“The mother of all poll()s”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95800" y="5225534"/>
            <a:ext cx="1066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2978620"/>
            <a:ext cx="1828800" cy="646331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just look for POLLIN !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6096000"/>
            <a:ext cx="36576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Can anyone spot the bugs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17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Problems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CFEL:</a:t>
            </a:r>
          </a:p>
          <a:p>
            <a:pPr lvl="1"/>
            <a:r>
              <a:rPr lang="en-US" dirty="0" smtClean="0"/>
              <a:t>Using TCP, client disconnects and server consumes 100% for up to 5 minutes.</a:t>
            </a:r>
          </a:p>
          <a:p>
            <a:r>
              <a:rPr lang="en-US" dirty="0" smtClean="0"/>
              <a:t>EMBL:</a:t>
            </a:r>
          </a:p>
          <a:p>
            <a:pPr lvl="1"/>
            <a:r>
              <a:rPr lang="en-US" dirty="0" err="1" smtClean="0"/>
              <a:t>tineRepeater</a:t>
            </a:r>
            <a:r>
              <a:rPr lang="en-US" dirty="0" smtClean="0"/>
              <a:t> occasionally gets into a mode where it uses 100% CPU (and stays there until restarted).</a:t>
            </a:r>
          </a:p>
          <a:p>
            <a:pPr lvl="1"/>
            <a:endParaRPr lang="en-US" dirty="0"/>
          </a:p>
          <a:p>
            <a:r>
              <a:rPr lang="en-US" dirty="0" smtClean="0"/>
              <a:t>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70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Bugs with poll() since August 2015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01" y="1433945"/>
            <a:ext cx="5416197" cy="5333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00800" y="1523999"/>
            <a:ext cx="24384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put all socket descriptors in the set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5791200" y="1447800"/>
            <a:ext cx="234597" cy="72253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7400" y="5040868"/>
            <a:ext cx="30480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“The mother of all poll()s”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95800" y="5225534"/>
            <a:ext cx="1066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2978620"/>
            <a:ext cx="1828800" cy="646331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just look for POLLIN !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895600" y="1847164"/>
            <a:ext cx="914400" cy="4388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" y="1676400"/>
            <a:ext cx="1143000" cy="49393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0" y="3886200"/>
            <a:ext cx="4572000" cy="92333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Poll() always (!) fills in the exceptions in .</a:t>
            </a:r>
            <a:r>
              <a:rPr lang="en-US" dirty="0" err="1" smtClean="0"/>
              <a:t>revents</a:t>
            </a:r>
            <a:r>
              <a:rPr lang="en-US" dirty="0" smtClean="0"/>
              <a:t> and then does NOT return -1 with EINTR but returns a ready count &gt; 0!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438400" y="4724400"/>
            <a:ext cx="1066800" cy="381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600" y="2286000"/>
            <a:ext cx="4038600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These routines now </a:t>
            </a:r>
            <a:r>
              <a:rPr lang="en-US" dirty="0" smtClean="0"/>
              <a:t>take </a:t>
            </a:r>
            <a:r>
              <a:rPr lang="en-US" dirty="0" smtClean="0"/>
              <a:t>an offset !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4267200" y="2170330"/>
            <a:ext cx="228600" cy="11567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16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1208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TINE Core Meeting</vt:lpstr>
      <vt:lpstr>Noteworthy C-Lib Changes</vt:lpstr>
      <vt:lpstr>select() vs. poll()</vt:lpstr>
      <vt:lpstr>select() vs. poll()</vt:lpstr>
      <vt:lpstr>The doocs server with &gt;1024 open files problem :</vt:lpstr>
      <vt:lpstr>Solutions …</vt:lpstr>
      <vt:lpstr>Solution with poll() in August 2015</vt:lpstr>
      <vt:lpstr>Recent Problems …</vt:lpstr>
      <vt:lpstr>Bugs with poll() since August 2015</vt:lpstr>
      <vt:lpstr>MCA Format Elevation</vt:lpstr>
      <vt:lpstr>MCA Format Elevation</vt:lpstr>
      <vt:lpstr>MACOS Bug Fix (from last time)</vt:lpstr>
      <vt:lpstr>MACOS Bug Fix (from last time)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18</cp:revision>
  <dcterms:created xsi:type="dcterms:W3CDTF">2016-04-25T10:39:04Z</dcterms:created>
  <dcterms:modified xsi:type="dcterms:W3CDTF">2016-05-06T11:00:03Z</dcterms:modified>
</cp:coreProperties>
</file>