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98" r:id="rId3"/>
    <p:sldId id="305" r:id="rId4"/>
    <p:sldId id="272" r:id="rId5"/>
    <p:sldId id="296" r:id="rId6"/>
    <p:sldId id="295" r:id="rId7"/>
    <p:sldId id="273" r:id="rId8"/>
    <p:sldId id="301" r:id="rId9"/>
    <p:sldId id="285" r:id="rId10"/>
    <p:sldId id="287" r:id="rId11"/>
    <p:sldId id="289" r:id="rId12"/>
    <p:sldId id="288" r:id="rId13"/>
    <p:sldId id="290" r:id="rId14"/>
    <p:sldId id="292" r:id="rId15"/>
    <p:sldId id="299" r:id="rId16"/>
    <p:sldId id="297" r:id="rId17"/>
    <p:sldId id="291" r:id="rId18"/>
    <p:sldId id="293" r:id="rId19"/>
    <p:sldId id="279" r:id="rId20"/>
    <p:sldId id="280" r:id="rId21"/>
    <p:sldId id="300" r:id="rId22"/>
    <p:sldId id="281" r:id="rId23"/>
    <p:sldId id="282" r:id="rId24"/>
    <p:sldId id="283" r:id="rId25"/>
    <p:sldId id="284" r:id="rId26"/>
    <p:sldId id="276" r:id="rId27"/>
    <p:sldId id="277" r:id="rId28"/>
    <p:sldId id="278" r:id="rId29"/>
    <p:sldId id="303" r:id="rId30"/>
    <p:sldId id="304" r:id="rId31"/>
  </p:sldIdLst>
  <p:sldSz cx="9144000" cy="6858000" type="screen4x3"/>
  <p:notesSz cx="6794500" cy="9906000"/>
  <p:defaultTextStyle>
    <a:defPPr>
      <a:defRPr lang="en-GB"/>
    </a:defPPr>
    <a:lvl1pPr algn="l" rtl="0" eaLnBrk="0" fontAlgn="base" hangingPunct="0">
      <a:spcBef>
        <a:spcPct val="0"/>
      </a:spcBef>
      <a:spcAft>
        <a:spcPct val="0"/>
      </a:spcAft>
      <a:defRPr sz="1600" kern="1200">
        <a:solidFill>
          <a:schemeClr val="tx1"/>
        </a:solidFill>
        <a:latin typeface="Arial" charset="0"/>
        <a:ea typeface="+mn-ea"/>
        <a:cs typeface="+mn-cs"/>
      </a:defRPr>
    </a:lvl1pPr>
    <a:lvl2pPr marL="457200" algn="l" rtl="0" eaLnBrk="0" fontAlgn="base" hangingPunct="0">
      <a:spcBef>
        <a:spcPct val="0"/>
      </a:spcBef>
      <a:spcAft>
        <a:spcPct val="0"/>
      </a:spcAft>
      <a:defRPr sz="1600" kern="1200">
        <a:solidFill>
          <a:schemeClr val="tx1"/>
        </a:solidFill>
        <a:latin typeface="Arial" charset="0"/>
        <a:ea typeface="+mn-ea"/>
        <a:cs typeface="+mn-cs"/>
      </a:defRPr>
    </a:lvl2pPr>
    <a:lvl3pPr marL="914400" algn="l" rtl="0" eaLnBrk="0" fontAlgn="base" hangingPunct="0">
      <a:spcBef>
        <a:spcPct val="0"/>
      </a:spcBef>
      <a:spcAft>
        <a:spcPct val="0"/>
      </a:spcAft>
      <a:defRPr sz="1600" kern="1200">
        <a:solidFill>
          <a:schemeClr val="tx1"/>
        </a:solidFill>
        <a:latin typeface="Arial" charset="0"/>
        <a:ea typeface="+mn-ea"/>
        <a:cs typeface="+mn-cs"/>
      </a:defRPr>
    </a:lvl3pPr>
    <a:lvl4pPr marL="1371600" algn="l" rtl="0" eaLnBrk="0" fontAlgn="base" hangingPunct="0">
      <a:spcBef>
        <a:spcPct val="0"/>
      </a:spcBef>
      <a:spcAft>
        <a:spcPct val="0"/>
      </a:spcAft>
      <a:defRPr sz="1600" kern="1200">
        <a:solidFill>
          <a:schemeClr val="tx1"/>
        </a:solidFill>
        <a:latin typeface="Arial" charset="0"/>
        <a:ea typeface="+mn-ea"/>
        <a:cs typeface="+mn-cs"/>
      </a:defRPr>
    </a:lvl4pPr>
    <a:lvl5pPr marL="1828800" algn="l" rtl="0" eaLnBrk="0" fontAlgn="base" hangingPunct="0">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eisse, Stefan" initials="S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9C9E9F"/>
    <a:srgbClr val="FFFFFF"/>
    <a:srgbClr val="DDDDDD"/>
    <a:srgbClr val="00A5EB"/>
    <a:srgbClr val="FFCC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97" autoAdjust="0"/>
    <p:restoredTop sz="86435" autoAdjust="0"/>
  </p:normalViewPr>
  <p:slideViewPr>
    <p:cSldViewPr snapToGrid="0">
      <p:cViewPr>
        <p:scale>
          <a:sx n="90" d="100"/>
          <a:sy n="90" d="100"/>
        </p:scale>
        <p:origin x="-1032" y="-342"/>
      </p:cViewPr>
      <p:guideLst>
        <p:guide orient="horz" pos="3816"/>
        <p:guide orient="horz" pos="167"/>
        <p:guide orient="horz" pos="616"/>
        <p:guide orient="horz" pos="2672"/>
        <p:guide orient="horz" pos="1165"/>
        <p:guide pos="5551"/>
        <p:guide pos="1551"/>
        <p:guide pos="4178"/>
        <p:guide pos="2927"/>
        <p:guide pos="2809"/>
        <p:guide pos="178"/>
        <p:guide pos="4299"/>
        <p:guide pos="1435"/>
      </p:guideLst>
    </p:cSldViewPr>
  </p:slideViewPr>
  <p:outlineViewPr>
    <p:cViewPr>
      <p:scale>
        <a:sx n="33" d="100"/>
        <a:sy n="33" d="100"/>
      </p:scale>
      <p:origin x="0" y="15798"/>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76" d="100"/>
          <a:sy n="76" d="100"/>
        </p:scale>
        <p:origin x="-2130" y="-96"/>
      </p:cViewPr>
      <p:guideLst>
        <p:guide orient="horz" pos="3120"/>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FG3 to FG5 NetIO UDP Throughput (Win7 Standard Settings)</a:t>
            </a:r>
          </a:p>
        </c:rich>
      </c:tx>
      <c:layout/>
      <c:overlay val="0"/>
    </c:title>
    <c:autoTitleDeleted val="0"/>
    <c:plotArea>
      <c:layout/>
      <c:barChart>
        <c:barDir val="col"/>
        <c:grouping val="clustered"/>
        <c:varyColors val="0"/>
        <c:ser>
          <c:idx val="2"/>
          <c:order val="0"/>
          <c:tx>
            <c:v>TX (MB/s)</c:v>
          </c:tx>
          <c:invertIfNegative val="0"/>
          <c:dPt>
            <c:idx val="0"/>
            <c:invertIfNegative val="0"/>
            <c:bubble3D val="0"/>
          </c:dPt>
          <c:dPt>
            <c:idx val="5"/>
            <c:invertIfNegative val="0"/>
            <c:bubble3D val="0"/>
            <c:spPr>
              <a:solidFill>
                <a:schemeClr val="accent3">
                  <a:lumMod val="20000"/>
                  <a:lumOff val="80000"/>
                </a:schemeClr>
              </a:solidFill>
            </c:spPr>
          </c:dPt>
          <c:dLbls>
            <c:showLegendKey val="0"/>
            <c:showVal val="1"/>
            <c:showCatName val="0"/>
            <c:showSerName val="0"/>
            <c:showPercent val="0"/>
            <c:showBubbleSize val="0"/>
            <c:showLeaderLines val="0"/>
          </c:dLbls>
          <c:errBars>
            <c:errBarType val="both"/>
            <c:errValType val="cust"/>
            <c:noEndCap val="0"/>
            <c:plus>
              <c:numRef>
                <c:f>Sheet1!$B$25:$G$25</c:f>
                <c:numCache>
                  <c:formatCode>General</c:formatCode>
                  <c:ptCount val="6"/>
                  <c:pt idx="0">
                    <c:v>0.57134344604040765</c:v>
                  </c:pt>
                  <c:pt idx="1">
                    <c:v>0.10115993936995668</c:v>
                  </c:pt>
                  <c:pt idx="2">
                    <c:v>0.14730919862656283</c:v>
                  </c:pt>
                  <c:pt idx="3">
                    <c:v>3.0550504633032854E-2</c:v>
                  </c:pt>
                </c:numCache>
              </c:numRef>
            </c:plus>
            <c:minus>
              <c:numRef>
                <c:f>Sheet1!$B$25:$G$25</c:f>
                <c:numCache>
                  <c:formatCode>General</c:formatCode>
                  <c:ptCount val="6"/>
                  <c:pt idx="0">
                    <c:v>0.57134344604040765</c:v>
                  </c:pt>
                  <c:pt idx="1">
                    <c:v>0.10115993936995668</c:v>
                  </c:pt>
                  <c:pt idx="2">
                    <c:v>0.14730919862656283</c:v>
                  </c:pt>
                  <c:pt idx="3">
                    <c:v>3.0550504633032854E-2</c:v>
                  </c:pt>
                </c:numCache>
              </c:numRef>
            </c:minus>
          </c:errBars>
          <c:cat>
            <c:strRef>
              <c:f>Sheet1!$B$20:$G$20</c:f>
              <c:strCache>
                <c:ptCount val="6"/>
                <c:pt idx="0">
                  <c:v>1024</c:v>
                </c:pt>
                <c:pt idx="1">
                  <c:v>1025</c:v>
                </c:pt>
                <c:pt idx="2">
                  <c:v>1472</c:v>
                </c:pt>
                <c:pt idx="3">
                  <c:v>TCP 1k</c:v>
                </c:pt>
                <c:pt idx="4">
                  <c:v>Obs. UDP Max.</c:v>
                </c:pt>
                <c:pt idx="5">
                  <c:v>GigE Max</c:v>
                </c:pt>
              </c:strCache>
            </c:strRef>
          </c:cat>
          <c:val>
            <c:numRef>
              <c:f>Sheet1!$B$24:$G$24</c:f>
              <c:numCache>
                <c:formatCode>0.00</c:formatCode>
                <c:ptCount val="6"/>
                <c:pt idx="0">
                  <c:v>72.606666666666669</c:v>
                </c:pt>
                <c:pt idx="1">
                  <c:v>12.723333333333334</c:v>
                </c:pt>
                <c:pt idx="2">
                  <c:v>18.409999999999997</c:v>
                </c:pt>
                <c:pt idx="3">
                  <c:v>105.31666666666668</c:v>
                </c:pt>
                <c:pt idx="4">
                  <c:v>103.40000000000002</c:v>
                </c:pt>
                <c:pt idx="5">
                  <c:v>119.21</c:v>
                </c:pt>
              </c:numCache>
            </c:numRef>
          </c:val>
        </c:ser>
        <c:ser>
          <c:idx val="0"/>
          <c:order val="1"/>
          <c:tx>
            <c:v>RX (MB/s)</c:v>
          </c:tx>
          <c:invertIfNegative val="0"/>
          <c:dPt>
            <c:idx val="5"/>
            <c:invertIfNegative val="0"/>
            <c:bubble3D val="0"/>
            <c:spPr>
              <a:solidFill>
                <a:schemeClr val="tx2">
                  <a:lumMod val="20000"/>
                  <a:lumOff val="80000"/>
                </a:schemeClr>
              </a:solidFill>
            </c:spPr>
          </c:dPt>
          <c:dLbls>
            <c:dLblPos val="outEnd"/>
            <c:showLegendKey val="0"/>
            <c:showVal val="1"/>
            <c:showCatName val="0"/>
            <c:showSerName val="0"/>
            <c:showPercent val="0"/>
            <c:showBubbleSize val="0"/>
            <c:showLeaderLines val="0"/>
          </c:dLbls>
          <c:errBars>
            <c:errBarType val="both"/>
            <c:errValType val="cust"/>
            <c:noEndCap val="0"/>
            <c:plus>
              <c:numRef>
                <c:f>Sheet1!$B$31:$G$31</c:f>
                <c:numCache>
                  <c:formatCode>General</c:formatCode>
                  <c:ptCount val="6"/>
                  <c:pt idx="0">
                    <c:v>0.36363901514185004</c:v>
                  </c:pt>
                  <c:pt idx="1">
                    <c:v>2.0816659994661878E-2</c:v>
                  </c:pt>
                  <c:pt idx="2">
                    <c:v>1.7320508075689429E-2</c:v>
                  </c:pt>
                  <c:pt idx="3">
                    <c:v>2.5475740093927279</c:v>
                  </c:pt>
                </c:numCache>
              </c:numRef>
            </c:plus>
            <c:minus>
              <c:numRef>
                <c:f>Sheet1!$B$31:$G$31</c:f>
                <c:numCache>
                  <c:formatCode>General</c:formatCode>
                  <c:ptCount val="6"/>
                  <c:pt idx="0">
                    <c:v>0.36363901514185004</c:v>
                  </c:pt>
                  <c:pt idx="1">
                    <c:v>2.0816659994661878E-2</c:v>
                  </c:pt>
                  <c:pt idx="2">
                    <c:v>1.7320508075689429E-2</c:v>
                  </c:pt>
                  <c:pt idx="3">
                    <c:v>2.5475740093927279</c:v>
                  </c:pt>
                </c:numCache>
              </c:numRef>
            </c:minus>
          </c:errBars>
          <c:val>
            <c:numRef>
              <c:f>Sheet1!$B$30:$G$30</c:f>
              <c:numCache>
                <c:formatCode>0.00</c:formatCode>
                <c:ptCount val="6"/>
                <c:pt idx="0">
                  <c:v>56.103333333333332</c:v>
                </c:pt>
                <c:pt idx="1">
                  <c:v>12.553333333333333</c:v>
                </c:pt>
                <c:pt idx="2">
                  <c:v>18.12</c:v>
                </c:pt>
                <c:pt idx="3">
                  <c:v>102.30666666666666</c:v>
                </c:pt>
                <c:pt idx="4">
                  <c:v>80.23</c:v>
                </c:pt>
                <c:pt idx="5">
                  <c:v>119.21</c:v>
                </c:pt>
              </c:numCache>
            </c:numRef>
          </c:val>
        </c:ser>
        <c:dLbls>
          <c:showLegendKey val="0"/>
          <c:showVal val="0"/>
          <c:showCatName val="0"/>
          <c:showSerName val="0"/>
          <c:showPercent val="0"/>
          <c:showBubbleSize val="0"/>
        </c:dLbls>
        <c:gapWidth val="189"/>
        <c:overlap val="-28"/>
        <c:axId val="138361472"/>
        <c:axId val="138375936"/>
      </c:barChart>
      <c:catAx>
        <c:axId val="138361472"/>
        <c:scaling>
          <c:orientation val="minMax"/>
        </c:scaling>
        <c:delete val="0"/>
        <c:axPos val="b"/>
        <c:title>
          <c:tx>
            <c:rich>
              <a:bodyPr/>
              <a:lstStyle/>
              <a:p>
                <a:pPr>
                  <a:defRPr/>
                </a:pPr>
                <a:r>
                  <a:rPr lang="en-US" dirty="0"/>
                  <a:t>Packet Size (Bytes)           </a:t>
                </a:r>
                <a:r>
                  <a:rPr lang="en-US" dirty="0" smtClean="0"/>
                  <a:t>                                                                                                                       </a:t>
                </a:r>
                <a:r>
                  <a:rPr lang="en-US" dirty="0"/>
                  <a:t>| Observed Maximum </a:t>
                </a:r>
                <a:r>
                  <a:rPr lang="en-US" dirty="0" smtClean="0"/>
                  <a:t> </a:t>
                </a:r>
                <a:r>
                  <a:rPr lang="en-US" dirty="0"/>
                  <a:t>| </a:t>
                </a:r>
                <a:r>
                  <a:rPr lang="en-US" dirty="0" smtClean="0"/>
                  <a:t> </a:t>
                </a:r>
                <a:r>
                  <a:rPr lang="en-US" dirty="0"/>
                  <a:t>Gigabit Maximum</a:t>
                </a:r>
              </a:p>
            </c:rich>
          </c:tx>
          <c:layout/>
          <c:overlay val="0"/>
        </c:title>
        <c:numFmt formatCode="General" sourceLinked="1"/>
        <c:majorTickMark val="out"/>
        <c:minorTickMark val="none"/>
        <c:tickLblPos val="nextTo"/>
        <c:crossAx val="138375936"/>
        <c:crosses val="autoZero"/>
        <c:auto val="1"/>
        <c:lblAlgn val="ctr"/>
        <c:lblOffset val="100"/>
        <c:noMultiLvlLbl val="0"/>
      </c:catAx>
      <c:valAx>
        <c:axId val="138375936"/>
        <c:scaling>
          <c:orientation val="minMax"/>
        </c:scaling>
        <c:delete val="0"/>
        <c:axPos val="l"/>
        <c:majorGridlines/>
        <c:numFmt formatCode="0.00" sourceLinked="1"/>
        <c:majorTickMark val="out"/>
        <c:minorTickMark val="none"/>
        <c:tickLblPos val="nextTo"/>
        <c:crossAx val="138361472"/>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600" b="1" i="0" baseline="0">
                <a:effectLst/>
              </a:rPr>
              <a:t>FG3 to FG5 NetIO UDP Throughput (Win7 Performance Settings)</a:t>
            </a:r>
            <a:endParaRPr lang="en-US" sz="1600">
              <a:effectLst/>
            </a:endParaRPr>
          </a:p>
        </c:rich>
      </c:tx>
      <c:layout/>
      <c:overlay val="0"/>
    </c:title>
    <c:autoTitleDeleted val="0"/>
    <c:plotArea>
      <c:layout/>
      <c:barChart>
        <c:barDir val="col"/>
        <c:grouping val="clustered"/>
        <c:varyColors val="0"/>
        <c:ser>
          <c:idx val="2"/>
          <c:order val="0"/>
          <c:tx>
            <c:v>TX (MB/s)</c:v>
          </c:tx>
          <c:invertIfNegative val="0"/>
          <c:dPt>
            <c:idx val="1"/>
            <c:invertIfNegative val="0"/>
            <c:bubble3D val="0"/>
            <c:spPr>
              <a:ln w="28575">
                <a:solidFill>
                  <a:srgbClr val="FF0000"/>
                </a:solidFill>
              </a:ln>
            </c:spPr>
          </c:dPt>
          <c:dPt>
            <c:idx val="5"/>
            <c:invertIfNegative val="0"/>
            <c:bubble3D val="0"/>
            <c:spPr>
              <a:solidFill>
                <a:schemeClr val="accent3">
                  <a:lumMod val="40000"/>
                  <a:lumOff val="60000"/>
                </a:schemeClr>
              </a:solidFill>
            </c:spPr>
          </c:dPt>
          <c:dLbls>
            <c:showLegendKey val="0"/>
            <c:showVal val="1"/>
            <c:showCatName val="0"/>
            <c:showSerName val="0"/>
            <c:showPercent val="0"/>
            <c:showBubbleSize val="0"/>
            <c:showLeaderLines val="0"/>
          </c:dLbls>
          <c:errBars>
            <c:errBarType val="both"/>
            <c:errValType val="cust"/>
            <c:noEndCap val="0"/>
            <c:plus>
              <c:numRef>
                <c:f>Sheet1!$B$27:$G$27</c:f>
                <c:numCache>
                  <c:formatCode>General</c:formatCode>
                  <c:ptCount val="6"/>
                  <c:pt idx="0">
                    <c:v>0.76350070945175363</c:v>
                  </c:pt>
                  <c:pt idx="1">
                    <c:v>0.93361305332205513</c:v>
                  </c:pt>
                  <c:pt idx="2">
                    <c:v>0.80748580998884234</c:v>
                  </c:pt>
                  <c:pt idx="3">
                    <c:v>0.27622454633866406</c:v>
                  </c:pt>
                </c:numCache>
              </c:numRef>
            </c:plus>
            <c:minus>
              <c:numRef>
                <c:f>Sheet1!$B$27:$G$27</c:f>
                <c:numCache>
                  <c:formatCode>General</c:formatCode>
                  <c:ptCount val="6"/>
                  <c:pt idx="0">
                    <c:v>0.76350070945175363</c:v>
                  </c:pt>
                  <c:pt idx="1">
                    <c:v>0.93361305332205513</c:v>
                  </c:pt>
                  <c:pt idx="2">
                    <c:v>0.80748580998884234</c:v>
                  </c:pt>
                  <c:pt idx="3">
                    <c:v>0.27622454633866406</c:v>
                  </c:pt>
                </c:numCache>
              </c:numRef>
            </c:minus>
          </c:errBars>
          <c:cat>
            <c:strRef>
              <c:f>Sheet1!$B$20:$G$20</c:f>
              <c:strCache>
                <c:ptCount val="6"/>
                <c:pt idx="0">
                  <c:v>1024</c:v>
                </c:pt>
                <c:pt idx="1">
                  <c:v>1025</c:v>
                </c:pt>
                <c:pt idx="2">
                  <c:v>1472</c:v>
                </c:pt>
                <c:pt idx="3">
                  <c:v>TCP 1k</c:v>
                </c:pt>
                <c:pt idx="4">
                  <c:v>Obs. UDP Max.</c:v>
                </c:pt>
                <c:pt idx="5">
                  <c:v>GigE Max</c:v>
                </c:pt>
              </c:strCache>
            </c:strRef>
          </c:cat>
          <c:val>
            <c:numRef>
              <c:f>Sheet1!$B$26:$G$26</c:f>
              <c:numCache>
                <c:formatCode>0.00</c:formatCode>
                <c:ptCount val="6"/>
                <c:pt idx="0">
                  <c:v>71.916666666666671</c:v>
                </c:pt>
                <c:pt idx="1">
                  <c:v>73.193333333333328</c:v>
                </c:pt>
                <c:pt idx="2">
                  <c:v>102.52333333333335</c:v>
                </c:pt>
                <c:pt idx="3">
                  <c:v>104.45</c:v>
                </c:pt>
                <c:pt idx="4">
                  <c:v>103.40000000000002</c:v>
                </c:pt>
                <c:pt idx="5">
                  <c:v>119.21</c:v>
                </c:pt>
              </c:numCache>
            </c:numRef>
          </c:val>
        </c:ser>
        <c:ser>
          <c:idx val="0"/>
          <c:order val="1"/>
          <c:tx>
            <c:v>RX (MB/s)</c:v>
          </c:tx>
          <c:invertIfNegative val="0"/>
          <c:dPt>
            <c:idx val="5"/>
            <c:invertIfNegative val="0"/>
            <c:bubble3D val="0"/>
            <c:spPr>
              <a:solidFill>
                <a:schemeClr val="tx2">
                  <a:lumMod val="20000"/>
                  <a:lumOff val="80000"/>
                </a:schemeClr>
              </a:solidFill>
            </c:spPr>
          </c:dPt>
          <c:dLbls>
            <c:dLblPos val="outEnd"/>
            <c:showLegendKey val="0"/>
            <c:showVal val="1"/>
            <c:showCatName val="0"/>
            <c:showSerName val="0"/>
            <c:showPercent val="0"/>
            <c:showBubbleSize val="0"/>
            <c:showLeaderLines val="0"/>
          </c:dLbls>
          <c:errBars>
            <c:errBarType val="both"/>
            <c:errValType val="cust"/>
            <c:noEndCap val="0"/>
            <c:plus>
              <c:numRef>
                <c:f>Sheet1!$B$33:$G$33</c:f>
                <c:numCache>
                  <c:formatCode>General</c:formatCode>
                  <c:ptCount val="6"/>
                  <c:pt idx="0">
                    <c:v>0.96500431777963314</c:v>
                  </c:pt>
                  <c:pt idx="1">
                    <c:v>0.12096831541082577</c:v>
                  </c:pt>
                  <c:pt idx="2">
                    <c:v>0.24664414311581467</c:v>
                  </c:pt>
                  <c:pt idx="3">
                    <c:v>1.3896162539828569</c:v>
                  </c:pt>
                </c:numCache>
              </c:numRef>
            </c:plus>
            <c:minus>
              <c:numRef>
                <c:f>Sheet1!$B$33:$G$33</c:f>
                <c:numCache>
                  <c:formatCode>General</c:formatCode>
                  <c:ptCount val="6"/>
                  <c:pt idx="0">
                    <c:v>0.96500431777963314</c:v>
                  </c:pt>
                  <c:pt idx="1">
                    <c:v>0.12096831541082577</c:v>
                  </c:pt>
                  <c:pt idx="2">
                    <c:v>0.24664414311581467</c:v>
                  </c:pt>
                  <c:pt idx="3">
                    <c:v>1.3896162539828569</c:v>
                  </c:pt>
                </c:numCache>
              </c:numRef>
            </c:minus>
          </c:errBars>
          <c:val>
            <c:numRef>
              <c:f>Sheet1!$B$32:$G$32</c:f>
              <c:numCache>
                <c:formatCode>0.00</c:formatCode>
                <c:ptCount val="6"/>
                <c:pt idx="0">
                  <c:v>55.623333333333335</c:v>
                </c:pt>
                <c:pt idx="1">
                  <c:v>56.476666666666667</c:v>
                </c:pt>
                <c:pt idx="2">
                  <c:v>80.063333333333347</c:v>
                </c:pt>
                <c:pt idx="3">
                  <c:v>105.46333333333332</c:v>
                </c:pt>
                <c:pt idx="4">
                  <c:v>80.23</c:v>
                </c:pt>
                <c:pt idx="5">
                  <c:v>119.21</c:v>
                </c:pt>
              </c:numCache>
            </c:numRef>
          </c:val>
        </c:ser>
        <c:dLbls>
          <c:showLegendKey val="0"/>
          <c:showVal val="0"/>
          <c:showCatName val="0"/>
          <c:showSerName val="0"/>
          <c:showPercent val="0"/>
          <c:showBubbleSize val="0"/>
        </c:dLbls>
        <c:gapWidth val="159"/>
        <c:overlap val="-22"/>
        <c:axId val="140002048"/>
        <c:axId val="140003968"/>
      </c:barChart>
      <c:catAx>
        <c:axId val="140002048"/>
        <c:scaling>
          <c:orientation val="minMax"/>
        </c:scaling>
        <c:delete val="0"/>
        <c:axPos val="b"/>
        <c:title>
          <c:tx>
            <c:rich>
              <a:bodyPr/>
              <a:lstStyle/>
              <a:p>
                <a:pPr>
                  <a:defRPr/>
                </a:pPr>
                <a:r>
                  <a:rPr lang="en-US" dirty="0"/>
                  <a:t>Packet Size (Bytes)                                                                       </a:t>
                </a:r>
                <a:r>
                  <a:rPr lang="en-US" baseline="0" dirty="0"/>
                  <a:t>                                          </a:t>
                </a:r>
                <a:r>
                  <a:rPr lang="en-US" baseline="0" dirty="0" smtClean="0"/>
                  <a:t>                </a:t>
                </a:r>
                <a:r>
                  <a:rPr lang="en-US" dirty="0" smtClean="0"/>
                  <a:t> </a:t>
                </a:r>
                <a:r>
                  <a:rPr lang="en-US" dirty="0"/>
                  <a:t>| Observed Maximum  </a:t>
                </a:r>
                <a:r>
                  <a:rPr lang="en-US" dirty="0" smtClean="0"/>
                  <a:t>|  </a:t>
                </a:r>
                <a:r>
                  <a:rPr lang="en-US" dirty="0"/>
                  <a:t>Gigabit Maximum</a:t>
                </a:r>
              </a:p>
            </c:rich>
          </c:tx>
          <c:layout/>
          <c:overlay val="0"/>
        </c:title>
        <c:numFmt formatCode="General" sourceLinked="1"/>
        <c:majorTickMark val="out"/>
        <c:minorTickMark val="none"/>
        <c:tickLblPos val="nextTo"/>
        <c:crossAx val="140003968"/>
        <c:crosses val="autoZero"/>
        <c:auto val="1"/>
        <c:lblAlgn val="ctr"/>
        <c:lblOffset val="100"/>
        <c:noMultiLvlLbl val="0"/>
      </c:catAx>
      <c:valAx>
        <c:axId val="140003968"/>
        <c:scaling>
          <c:orientation val="minMax"/>
        </c:scaling>
        <c:delete val="0"/>
        <c:axPos val="l"/>
        <c:majorGridlines/>
        <c:numFmt formatCode="0.00" sourceLinked="1"/>
        <c:majorTickMark val="out"/>
        <c:minorTickMark val="none"/>
        <c:tickLblPos val="nextTo"/>
        <c:crossAx val="140002048"/>
        <c:crosses val="autoZero"/>
        <c:crossBetween val="between"/>
      </c:valAx>
    </c:plotArea>
    <c:legend>
      <c:legendPos val="r"/>
      <c:layout/>
      <c:overlay val="0"/>
    </c:legend>
    <c:plotVisOnly val="1"/>
    <c:dispBlanksAs val="gap"/>
    <c:showDLblsOverMax val="0"/>
  </c:chart>
  <c:spPr>
    <a:solidFill>
      <a:sysClr val="window" lastClr="FFFFFF"/>
    </a:solidFill>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GB"/>
          </a:p>
        </p:txBody>
      </p:sp>
      <p:sp>
        <p:nvSpPr>
          <p:cNvPr id="21507" name="Rectangle 3"/>
          <p:cNvSpPr>
            <a:spLocks noGrp="1" noChangeArrowheads="1"/>
          </p:cNvSpPr>
          <p:nvPr>
            <p:ph type="dt" idx="1"/>
          </p:nvPr>
        </p:nvSpPr>
        <p:spPr bwMode="auto">
          <a:xfrm>
            <a:off x="3848100" y="0"/>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GB"/>
          </a:p>
        </p:txBody>
      </p:sp>
      <p:sp>
        <p:nvSpPr>
          <p:cNvPr id="21508"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79450" y="4705350"/>
            <a:ext cx="5435600" cy="445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Textmasterformate durch Klicken bearbeiten</a:t>
            </a:r>
          </a:p>
          <a:p>
            <a:pPr lvl="1"/>
            <a:r>
              <a:rPr lang="en-GB" smtClean="0"/>
              <a:t>Zweite Ebene</a:t>
            </a:r>
          </a:p>
          <a:p>
            <a:pPr lvl="2"/>
            <a:r>
              <a:rPr lang="en-GB" smtClean="0"/>
              <a:t>Dritte Ebene</a:t>
            </a:r>
          </a:p>
          <a:p>
            <a:pPr lvl="3"/>
            <a:r>
              <a:rPr lang="en-GB" smtClean="0"/>
              <a:t>Vierte Ebene</a:t>
            </a:r>
          </a:p>
          <a:p>
            <a:pPr lvl="4"/>
            <a:r>
              <a:rPr lang="en-GB" smtClean="0"/>
              <a:t>Fünfte Ebene</a:t>
            </a:r>
          </a:p>
        </p:txBody>
      </p:sp>
      <p:sp>
        <p:nvSpPr>
          <p:cNvPr id="21510" name="Rectangle 6"/>
          <p:cNvSpPr>
            <a:spLocks noGrp="1" noChangeArrowheads="1"/>
          </p:cNvSpPr>
          <p:nvPr>
            <p:ph type="ftr" sz="quarter" idx="4"/>
          </p:nvPr>
        </p:nvSpPr>
        <p:spPr bwMode="auto">
          <a:xfrm>
            <a:off x="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GB"/>
          </a:p>
        </p:txBody>
      </p:sp>
      <p:sp>
        <p:nvSpPr>
          <p:cNvPr id="21511" name="Rectangle 7"/>
          <p:cNvSpPr>
            <a:spLocks noGrp="1" noChangeArrowheads="1"/>
          </p:cNvSpPr>
          <p:nvPr>
            <p:ph type="sldNum" sz="quarter" idx="5"/>
          </p:nvPr>
        </p:nvSpPr>
        <p:spPr bwMode="auto">
          <a:xfrm>
            <a:off x="3848100" y="9409113"/>
            <a:ext cx="294481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F78CA52-E024-45A9-A6DA-6EE92DD2B0FF}" type="slidenum">
              <a:rPr lang="en-GB"/>
              <a:pPr/>
              <a:t>‹#›</a:t>
            </a:fld>
            <a:endParaRPr lang="en-GB"/>
          </a:p>
        </p:txBody>
      </p:sp>
    </p:spTree>
    <p:extLst>
      <p:ext uri="{BB962C8B-B14F-4D97-AF65-F5344CB8AC3E}">
        <p14:creationId xmlns:p14="http://schemas.microsoft.com/office/powerpoint/2010/main" val="1169917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02434" name="Rectangle 2"/>
          <p:cNvSpPr>
            <a:spLocks noChangeArrowheads="1"/>
          </p:cNvSpPr>
          <p:nvPr/>
        </p:nvSpPr>
        <p:spPr bwMode="auto">
          <a:xfrm>
            <a:off x="0" y="0"/>
            <a:ext cx="9144000" cy="1254125"/>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2435" name="Rectangle 3"/>
          <p:cNvSpPr>
            <a:spLocks noGrp="1" noChangeArrowheads="1"/>
          </p:cNvSpPr>
          <p:nvPr>
            <p:ph type="subTitle" idx="1"/>
          </p:nvPr>
        </p:nvSpPr>
        <p:spPr>
          <a:xfrm>
            <a:off x="292100" y="1363663"/>
            <a:ext cx="8520113" cy="485775"/>
          </a:xfrm>
        </p:spPr>
        <p:txBody>
          <a:bodyPr/>
          <a:lstStyle>
            <a:lvl1pPr marL="0" indent="0">
              <a:buFont typeface="Arial Black" pitchFamily="34" charset="0"/>
              <a:buNone/>
              <a:defRPr b="1">
                <a:solidFill>
                  <a:srgbClr val="F28E00"/>
                </a:solidFill>
              </a:defRPr>
            </a:lvl1pPr>
          </a:lstStyle>
          <a:p>
            <a:pPr lvl="0"/>
            <a:r>
              <a:rPr lang="en-US" noProof="0" smtClean="0"/>
              <a:t>Click to edit Master subtitle style</a:t>
            </a:r>
            <a:endParaRPr lang="en-GB" noProof="0" smtClean="0"/>
          </a:p>
        </p:txBody>
      </p:sp>
      <p:sp>
        <p:nvSpPr>
          <p:cNvPr id="402436" name="Rectangle 4"/>
          <p:cNvSpPr>
            <a:spLocks noGrp="1" noChangeArrowheads="1"/>
          </p:cNvSpPr>
          <p:nvPr>
            <p:ph type="ctrTitle" sz="quarter"/>
          </p:nvPr>
        </p:nvSpPr>
        <p:spPr>
          <a:xfrm>
            <a:off x="282575" y="0"/>
            <a:ext cx="8520113" cy="1266825"/>
          </a:xfrm>
        </p:spPr>
        <p:txBody>
          <a:bodyPr anchor="b"/>
          <a:lstStyle>
            <a:lvl1pPr>
              <a:lnSpc>
                <a:spcPct val="80000"/>
              </a:lnSpc>
              <a:defRPr sz="4000"/>
            </a:lvl1pPr>
          </a:lstStyle>
          <a:p>
            <a:pPr lvl="0"/>
            <a:r>
              <a:rPr lang="en-US" noProof="0" smtClean="0"/>
              <a:t>Click to edit Master title style</a:t>
            </a:r>
            <a:endParaRPr lang="en-GB" noProof="0" smtClean="0"/>
          </a:p>
        </p:txBody>
      </p:sp>
      <p:sp>
        <p:nvSpPr>
          <p:cNvPr id="402448" name="Text Box 16"/>
          <p:cNvSpPr txBox="1">
            <a:spLocks noChangeArrowheads="1"/>
          </p:cNvSpPr>
          <p:nvPr userDrawn="1"/>
        </p:nvSpPr>
        <p:spPr bwMode="auto">
          <a:xfrm>
            <a:off x="2003425" y="2481263"/>
            <a:ext cx="28559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de-DE"/>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Vertikaler Textplatzhalt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3285498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80200" y="103188"/>
            <a:ext cx="2132013" cy="5667375"/>
          </a:xfrm>
        </p:spPr>
        <p:txBody>
          <a:bodyPr vert="eaVert"/>
          <a:lstStyle/>
          <a:p>
            <a:r>
              <a:rPr lang="en-US" smtClean="0"/>
              <a:t>Click to edit Master title style</a:t>
            </a:r>
            <a:endParaRPr lang="de-DE"/>
          </a:p>
        </p:txBody>
      </p:sp>
      <p:sp>
        <p:nvSpPr>
          <p:cNvPr id="3" name="Vertikaler Textplatzhalter 2"/>
          <p:cNvSpPr>
            <a:spLocks noGrp="1"/>
          </p:cNvSpPr>
          <p:nvPr>
            <p:ph type="body" orient="vert" idx="1"/>
          </p:nvPr>
        </p:nvSpPr>
        <p:spPr>
          <a:xfrm>
            <a:off x="282575" y="103188"/>
            <a:ext cx="6245225" cy="5667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347130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92100" y="81921"/>
            <a:ext cx="8520113" cy="758049"/>
          </a:xfrm>
        </p:spPr>
        <p:txBody>
          <a:bodyPr/>
          <a:lstStyle/>
          <a:p>
            <a:r>
              <a:rPr lang="en-US" dirty="0" smtClean="0"/>
              <a:t>Click to edit Master title style</a:t>
            </a:r>
            <a:endParaRPr lang="de-DE" dirty="0"/>
          </a:p>
        </p:txBody>
      </p:sp>
      <p:sp>
        <p:nvSpPr>
          <p:cNvPr id="3" name="Inhaltsplatzhalt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de-DE" dirty="0"/>
          </a:p>
        </p:txBody>
      </p:sp>
    </p:spTree>
    <p:extLst>
      <p:ext uri="{BB962C8B-B14F-4D97-AF65-F5344CB8AC3E}">
        <p14:creationId xmlns:p14="http://schemas.microsoft.com/office/powerpoint/2010/main" val="41396050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865751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
        <p:nvSpPr>
          <p:cNvPr id="3" name="Inhaltsplatzhalter 2"/>
          <p:cNvSpPr>
            <a:spLocks noGrp="1"/>
          </p:cNvSpPr>
          <p:nvPr>
            <p:ph sz="half" idx="1"/>
          </p:nvPr>
        </p:nvSpPr>
        <p:spPr>
          <a:xfrm>
            <a:off x="282575" y="977900"/>
            <a:ext cx="4183063" cy="4792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Inhaltsplatzhalter 3"/>
          <p:cNvSpPr>
            <a:spLocks noGrp="1"/>
          </p:cNvSpPr>
          <p:nvPr>
            <p:ph sz="half" idx="2"/>
          </p:nvPr>
        </p:nvSpPr>
        <p:spPr>
          <a:xfrm>
            <a:off x="4618038" y="977900"/>
            <a:ext cx="4184650" cy="47926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5121295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Tree>
    <p:extLst>
      <p:ext uri="{BB962C8B-B14F-4D97-AF65-F5344CB8AC3E}">
        <p14:creationId xmlns:p14="http://schemas.microsoft.com/office/powerpoint/2010/main" val="52482084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Click to edit Master title style</a:t>
            </a:r>
            <a:endParaRPr lang="de-DE"/>
          </a:p>
        </p:txBody>
      </p:sp>
    </p:spTree>
    <p:extLst>
      <p:ext uri="{BB962C8B-B14F-4D97-AF65-F5344CB8AC3E}">
        <p14:creationId xmlns:p14="http://schemas.microsoft.com/office/powerpoint/2010/main" val="2078668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040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70638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65785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1410" name="Rectangle 2"/>
          <p:cNvSpPr>
            <a:spLocks noChangeArrowheads="1"/>
          </p:cNvSpPr>
          <p:nvPr/>
        </p:nvSpPr>
        <p:spPr bwMode="auto">
          <a:xfrm>
            <a:off x="0" y="0"/>
            <a:ext cx="9144000" cy="946298"/>
          </a:xfrm>
          <a:prstGeom prst="rect">
            <a:avLst/>
          </a:prstGeom>
          <a:solidFill>
            <a:srgbClr val="00A6E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1411" name="Rectangle 3"/>
          <p:cNvSpPr>
            <a:spLocks noGrp="1" noChangeArrowheads="1"/>
          </p:cNvSpPr>
          <p:nvPr>
            <p:ph type="body" idx="1"/>
          </p:nvPr>
        </p:nvSpPr>
        <p:spPr bwMode="auto">
          <a:xfrm>
            <a:off x="282575" y="1084521"/>
            <a:ext cx="8520113" cy="4686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dirty="0" err="1" smtClean="0"/>
              <a:t>Textmasterformate</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smtClean="0"/>
          </a:p>
          <a:p>
            <a:pPr lvl="1"/>
            <a:r>
              <a:rPr lang="en-GB" dirty="0" err="1" smtClean="0"/>
              <a:t>Zweite</a:t>
            </a:r>
            <a:r>
              <a:rPr lang="en-GB" dirty="0" smtClean="0"/>
              <a:t> </a:t>
            </a:r>
            <a:r>
              <a:rPr lang="en-GB" dirty="0" err="1" smtClean="0"/>
              <a:t>Ebene</a:t>
            </a:r>
            <a:endParaRPr lang="en-GB" dirty="0" smtClean="0"/>
          </a:p>
        </p:txBody>
      </p:sp>
      <p:sp>
        <p:nvSpPr>
          <p:cNvPr id="401412" name="Rectangle 4"/>
          <p:cNvSpPr>
            <a:spLocks noGrp="1" noChangeArrowheads="1"/>
          </p:cNvSpPr>
          <p:nvPr>
            <p:ph type="title"/>
          </p:nvPr>
        </p:nvSpPr>
        <p:spPr bwMode="auto">
          <a:xfrm>
            <a:off x="292100" y="103187"/>
            <a:ext cx="8520113" cy="758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dirty="0" err="1" smtClean="0"/>
              <a:t>Titelmasterformat</a:t>
            </a:r>
            <a:r>
              <a:rPr lang="en-GB" dirty="0" smtClean="0"/>
              <a:t> </a:t>
            </a:r>
            <a:r>
              <a:rPr lang="en-GB" dirty="0" err="1" smtClean="0"/>
              <a:t>durch</a:t>
            </a:r>
            <a:r>
              <a:rPr lang="en-GB" dirty="0" smtClean="0"/>
              <a:t> </a:t>
            </a:r>
            <a:r>
              <a:rPr lang="en-GB" dirty="0" err="1" smtClean="0"/>
              <a:t>Klicken</a:t>
            </a:r>
            <a:r>
              <a:rPr lang="en-GB" dirty="0" smtClean="0"/>
              <a:t> </a:t>
            </a:r>
            <a:r>
              <a:rPr lang="en-GB" dirty="0" err="1" smtClean="0"/>
              <a:t>bearbeiten</a:t>
            </a:r>
            <a:endParaRPr lang="en-GB" dirty="0" smtClean="0"/>
          </a:p>
        </p:txBody>
      </p:sp>
      <p:sp>
        <p:nvSpPr>
          <p:cNvPr id="401413" name="Rectangle 5"/>
          <p:cNvSpPr>
            <a:spLocks noChangeArrowheads="1"/>
          </p:cNvSpPr>
          <p:nvPr/>
        </p:nvSpPr>
        <p:spPr bwMode="auto">
          <a:xfrm>
            <a:off x="282575" y="6280150"/>
            <a:ext cx="7593013"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nchor="ctr"/>
          <a:lstStyle/>
          <a:p>
            <a:pPr algn="r" eaLnBrk="1" hangingPunct="1"/>
            <a:r>
              <a:rPr lang="en-GB" sz="900" b="1" dirty="0" smtClean="0">
                <a:solidFill>
                  <a:schemeClr val="bg2"/>
                </a:solidFill>
              </a:rPr>
              <a:t>Stefan Weisse </a:t>
            </a:r>
            <a:r>
              <a:rPr lang="en-GB" sz="900" dirty="0" smtClean="0">
                <a:solidFill>
                  <a:schemeClr val="bg2"/>
                </a:solidFill>
              </a:rPr>
              <a:t> </a:t>
            </a:r>
            <a:r>
              <a:rPr lang="en-GB" sz="900" dirty="0">
                <a:solidFill>
                  <a:schemeClr val="bg2"/>
                </a:solidFill>
              </a:rPr>
              <a:t>|  </a:t>
            </a:r>
            <a:r>
              <a:rPr lang="en-GB" sz="900" dirty="0" smtClean="0">
                <a:solidFill>
                  <a:schemeClr val="bg2"/>
                </a:solidFill>
              </a:rPr>
              <a:t>Win7 UDP Performance  </a:t>
            </a:r>
            <a:r>
              <a:rPr lang="en-GB" sz="900" baseline="0" dirty="0" smtClean="0">
                <a:solidFill>
                  <a:schemeClr val="bg2"/>
                </a:solidFill>
              </a:rPr>
              <a:t> </a:t>
            </a:r>
            <a:r>
              <a:rPr lang="en-GB" sz="900" dirty="0" smtClean="0">
                <a:solidFill>
                  <a:schemeClr val="bg2"/>
                </a:solidFill>
              </a:rPr>
              <a:t>| </a:t>
            </a:r>
            <a:r>
              <a:rPr lang="en-GB" sz="900" dirty="0" smtClean="0">
                <a:solidFill>
                  <a:schemeClr val="bg2"/>
                </a:solidFill>
              </a:rPr>
              <a:t>December </a:t>
            </a:r>
            <a:r>
              <a:rPr lang="en-GB" sz="900" dirty="0" smtClean="0">
                <a:solidFill>
                  <a:schemeClr val="bg2"/>
                </a:solidFill>
              </a:rPr>
              <a:t>2016  |  </a:t>
            </a:r>
            <a:r>
              <a:rPr lang="en-GB" sz="900" b="1" dirty="0" err="1">
                <a:solidFill>
                  <a:schemeClr val="bg2"/>
                </a:solidFill>
              </a:rPr>
              <a:t>Seite</a:t>
            </a:r>
            <a:r>
              <a:rPr lang="en-GB" sz="900" b="1" dirty="0">
                <a:solidFill>
                  <a:schemeClr val="bg2"/>
                </a:solidFill>
              </a:rPr>
              <a:t> </a:t>
            </a:r>
            <a:fld id="{9CF3698C-BB6B-42E9-B529-3BCF46D40F1F}" type="slidenum">
              <a:rPr lang="en-GB" sz="900" b="1" smtClean="0">
                <a:solidFill>
                  <a:schemeClr val="bg2"/>
                </a:solidFill>
              </a:rPr>
              <a:pPr algn="r" eaLnBrk="1" hangingPunct="1"/>
              <a:t>‹#›</a:t>
            </a:fld>
            <a:r>
              <a:rPr lang="en-GB" sz="900" b="1" dirty="0" smtClean="0">
                <a:solidFill>
                  <a:schemeClr val="bg2"/>
                </a:solidFill>
              </a:rPr>
              <a:t>/30</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defRPr>
      </a:lvl2pPr>
      <a:lvl3pPr algn="l" rtl="0" eaLnBrk="1" fontAlgn="base" hangingPunct="1">
        <a:spcBef>
          <a:spcPct val="0"/>
        </a:spcBef>
        <a:spcAft>
          <a:spcPct val="0"/>
        </a:spcAft>
        <a:defRPr sz="2400" b="1">
          <a:solidFill>
            <a:schemeClr val="bg1"/>
          </a:solidFill>
          <a:latin typeface="Arial" charset="0"/>
        </a:defRPr>
      </a:lvl3pPr>
      <a:lvl4pPr algn="l" rtl="0" eaLnBrk="1" fontAlgn="base" hangingPunct="1">
        <a:spcBef>
          <a:spcPct val="0"/>
        </a:spcBef>
        <a:spcAft>
          <a:spcPct val="0"/>
        </a:spcAft>
        <a:defRPr sz="2400" b="1">
          <a:solidFill>
            <a:schemeClr val="bg1"/>
          </a:solidFill>
          <a:latin typeface="Arial" charset="0"/>
        </a:defRPr>
      </a:lvl4pPr>
      <a:lvl5pPr algn="l" rtl="0" eaLnBrk="1" fontAlgn="base" hangingPunct="1">
        <a:spcBef>
          <a:spcPct val="0"/>
        </a:spcBef>
        <a:spcAft>
          <a:spcPct val="0"/>
        </a:spcAft>
        <a:defRPr sz="2400" b="1">
          <a:solidFill>
            <a:schemeClr val="bg1"/>
          </a:solidFill>
          <a:latin typeface="Arial" charset="0"/>
        </a:defRPr>
      </a:lvl5pPr>
      <a:lvl6pPr marL="457200" algn="l" rtl="0" eaLnBrk="1" fontAlgn="base" hangingPunct="1">
        <a:spcBef>
          <a:spcPct val="0"/>
        </a:spcBef>
        <a:spcAft>
          <a:spcPct val="0"/>
        </a:spcAft>
        <a:defRPr sz="2400" b="1">
          <a:solidFill>
            <a:schemeClr val="bg1"/>
          </a:solidFill>
          <a:latin typeface="Arial" charset="0"/>
        </a:defRPr>
      </a:lvl6pPr>
      <a:lvl7pPr marL="914400" algn="l" rtl="0" eaLnBrk="1" fontAlgn="base" hangingPunct="1">
        <a:spcBef>
          <a:spcPct val="0"/>
        </a:spcBef>
        <a:spcAft>
          <a:spcPct val="0"/>
        </a:spcAft>
        <a:defRPr sz="2400" b="1">
          <a:solidFill>
            <a:schemeClr val="bg1"/>
          </a:solidFill>
          <a:latin typeface="Arial" charset="0"/>
        </a:defRPr>
      </a:lvl7pPr>
      <a:lvl8pPr marL="1371600" algn="l" rtl="0" eaLnBrk="1" fontAlgn="base" hangingPunct="1">
        <a:spcBef>
          <a:spcPct val="0"/>
        </a:spcBef>
        <a:spcAft>
          <a:spcPct val="0"/>
        </a:spcAft>
        <a:defRPr sz="2400" b="1">
          <a:solidFill>
            <a:schemeClr val="bg1"/>
          </a:solidFill>
          <a:latin typeface="Arial" charset="0"/>
        </a:defRPr>
      </a:lvl8pPr>
      <a:lvl9pPr marL="1828800" algn="l" rtl="0" eaLnBrk="1" fontAlgn="base" hangingPunct="1">
        <a:spcBef>
          <a:spcPct val="0"/>
        </a:spcBef>
        <a:spcAft>
          <a:spcPct val="0"/>
        </a:spcAft>
        <a:defRPr sz="2400" b="1">
          <a:solidFill>
            <a:schemeClr val="bg1"/>
          </a:solidFill>
          <a:latin typeface="Arial" charset="0"/>
        </a:defRPr>
      </a:lvl9pPr>
    </p:titleStyle>
    <p:bodyStyle>
      <a:lvl1pPr marL="265113" indent="-265113"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8650" indent="-184150"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6663" indent="-228600"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4650" indent="-228600" algn="l" rtl="0" eaLnBrk="1" fontAlgn="base" hangingPunct="1">
        <a:spcBef>
          <a:spcPct val="0"/>
        </a:spcBef>
        <a:spcAft>
          <a:spcPct val="0"/>
        </a:spcAft>
        <a:buFont typeface="Wingdings" pitchFamily="2" charset="2"/>
        <a:buChar char="§"/>
        <a:defRPr sz="14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2100" y="1363663"/>
            <a:ext cx="8520113" cy="2474690"/>
          </a:xfrm>
        </p:spPr>
        <p:txBody>
          <a:bodyPr/>
          <a:lstStyle/>
          <a:p>
            <a:r>
              <a:rPr lang="en-US" dirty="0" smtClean="0"/>
              <a:t>End to End Gigabit Ethernet IPv4 Networking</a:t>
            </a:r>
          </a:p>
          <a:p>
            <a:r>
              <a:rPr lang="en-US" dirty="0" smtClean="0"/>
              <a:t>TINE multicast, unicast</a:t>
            </a:r>
          </a:p>
          <a:p>
            <a:r>
              <a:rPr lang="en-US" dirty="0" smtClean="0"/>
              <a:t>Application: live video transport</a:t>
            </a:r>
          </a:p>
          <a:p>
            <a:endParaRPr lang="en-US" dirty="0"/>
          </a:p>
          <a:p>
            <a:endParaRPr lang="en-US" dirty="0" smtClean="0"/>
          </a:p>
        </p:txBody>
      </p:sp>
      <p:sp>
        <p:nvSpPr>
          <p:cNvPr id="3" name="Title 2"/>
          <p:cNvSpPr>
            <a:spLocks noGrp="1"/>
          </p:cNvSpPr>
          <p:nvPr>
            <p:ph type="ctrTitle" sz="quarter"/>
          </p:nvPr>
        </p:nvSpPr>
        <p:spPr/>
        <p:txBody>
          <a:bodyPr/>
          <a:lstStyle/>
          <a:p>
            <a:r>
              <a:rPr lang="en-US" dirty="0" smtClean="0"/>
              <a:t>Win7 UDP Performance Internals</a:t>
            </a:r>
            <a:br>
              <a:rPr lang="en-US" dirty="0" smtClean="0"/>
            </a:br>
            <a:endParaRPr lang="en-US" dirty="0"/>
          </a:p>
        </p:txBody>
      </p:sp>
      <p:sp>
        <p:nvSpPr>
          <p:cNvPr id="4" name="Text Box 35"/>
          <p:cNvSpPr txBox="1">
            <a:spLocks noChangeArrowheads="1"/>
          </p:cNvSpPr>
          <p:nvPr/>
        </p:nvSpPr>
        <p:spPr bwMode="auto">
          <a:xfrm>
            <a:off x="4646613" y="4356100"/>
            <a:ext cx="41656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dirty="0" smtClean="0">
                <a:solidFill>
                  <a:srgbClr val="00A5EB"/>
                </a:solidFill>
              </a:rPr>
              <a:t>Stefan Weisse</a:t>
            </a:r>
          </a:p>
          <a:p>
            <a:r>
              <a:rPr lang="de-DE" dirty="0" smtClean="0">
                <a:solidFill>
                  <a:srgbClr val="00A5EB"/>
                </a:solidFill>
              </a:rPr>
              <a:t>DESY IT/Controls</a:t>
            </a:r>
          </a:p>
          <a:p>
            <a:r>
              <a:rPr lang="de-DE" dirty="0" smtClean="0">
                <a:solidFill>
                  <a:srgbClr val="00A5EB"/>
                </a:solidFill>
              </a:rPr>
              <a:t>Zeuthen</a:t>
            </a:r>
            <a:endParaRPr lang="de-DE" dirty="0">
              <a:solidFill>
                <a:srgbClr val="00A5EB"/>
              </a:solidFill>
            </a:endParaRPr>
          </a:p>
          <a:p>
            <a:r>
              <a:rPr lang="de-DE" dirty="0" smtClean="0"/>
              <a:t> </a:t>
            </a:r>
          </a:p>
          <a:p>
            <a:r>
              <a:rPr lang="de-DE" dirty="0" smtClean="0"/>
              <a:t>TINE Core Meeting, </a:t>
            </a:r>
            <a:r>
              <a:rPr lang="de-DE" dirty="0" err="1" smtClean="0"/>
              <a:t>December</a:t>
            </a:r>
            <a:r>
              <a:rPr lang="de-DE" dirty="0" smtClean="0"/>
              <a:t> 2016</a:t>
            </a:r>
            <a:endParaRPr lang="en-GB" dirty="0"/>
          </a:p>
        </p:txBody>
      </p:sp>
    </p:spTree>
    <p:extLst>
      <p:ext uri="{BB962C8B-B14F-4D97-AF65-F5344CB8AC3E}">
        <p14:creationId xmlns:p14="http://schemas.microsoft.com/office/powerpoint/2010/main" val="352664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Bandwidth Demands</a:t>
            </a:r>
            <a:endParaRPr lang="en-US" dirty="0"/>
          </a:p>
        </p:txBody>
      </p:sp>
      <p:sp>
        <p:nvSpPr>
          <p:cNvPr id="3" name="Content Placeholder 2"/>
          <p:cNvSpPr>
            <a:spLocks noGrp="1"/>
          </p:cNvSpPr>
          <p:nvPr>
            <p:ph idx="1"/>
          </p:nvPr>
        </p:nvSpPr>
        <p:spPr>
          <a:xfrm>
            <a:off x="282575" y="1095168"/>
            <a:ext cx="8520113" cy="5156781"/>
          </a:xfrm>
        </p:spPr>
        <p:txBody>
          <a:bodyPr/>
          <a:lstStyle/>
          <a:p>
            <a:r>
              <a:rPr lang="en-US" dirty="0" smtClean="0"/>
              <a:t>1 video frame 1360x1024 pixel, 2 bytes per pixel                                     -&gt; 2.785.280 bytes (2.66 MB)</a:t>
            </a:r>
          </a:p>
          <a:p>
            <a:endParaRPr lang="en-US" sz="800" dirty="0" smtClean="0"/>
          </a:p>
          <a:p>
            <a:endParaRPr lang="en-US" sz="800" dirty="0" smtClean="0"/>
          </a:p>
          <a:p>
            <a:r>
              <a:rPr lang="en-US" dirty="0" smtClean="0"/>
              <a:t>UDP packet size: 1024 bytes</a:t>
            </a:r>
          </a:p>
          <a:p>
            <a:pPr lvl="1"/>
            <a:r>
              <a:rPr lang="en-US" dirty="0" smtClean="0"/>
              <a:t>packets/s: 2720 @ 1 Hz, 27200 @ 10 Hz, 54400 @ 20 Hz</a:t>
            </a:r>
            <a:endParaRPr lang="en-US" sz="800" dirty="0" smtClean="0"/>
          </a:p>
          <a:p>
            <a:r>
              <a:rPr lang="en-US" dirty="0" smtClean="0"/>
              <a:t>UDP packet size: 1472 bytes</a:t>
            </a:r>
            <a:endParaRPr lang="en-US" dirty="0"/>
          </a:p>
          <a:p>
            <a:pPr lvl="1"/>
            <a:r>
              <a:rPr lang="en-US" dirty="0" smtClean="0"/>
              <a:t>packets/s: 1893 @ 1 Hz, 18930 @ 10 Hz, 37860 @ 20 Hz</a:t>
            </a:r>
            <a:endParaRPr lang="en-US" sz="800" dirty="0" smtClean="0"/>
          </a:p>
          <a:p>
            <a:r>
              <a:rPr lang="en-US" dirty="0" smtClean="0"/>
              <a:t>UDP packet size: 9000 bytes</a:t>
            </a:r>
            <a:endParaRPr lang="en-US" dirty="0"/>
          </a:p>
          <a:p>
            <a:pPr lvl="1"/>
            <a:r>
              <a:rPr lang="en-US" dirty="0"/>
              <a:t>packets/s: </a:t>
            </a:r>
            <a:r>
              <a:rPr lang="en-US" dirty="0" smtClean="0"/>
              <a:t>310 @ 1 Hz, 3100 @ 10 Hz, 6200 @ 20 Hz</a:t>
            </a:r>
            <a:endParaRPr lang="en-US" sz="800" dirty="0" smtClean="0"/>
          </a:p>
          <a:p>
            <a:r>
              <a:rPr lang="en-US" dirty="0" smtClean="0"/>
              <a:t>UDP packet size: 16384</a:t>
            </a:r>
            <a:r>
              <a:rPr lang="en-US" dirty="0"/>
              <a:t> bytes</a:t>
            </a:r>
            <a:endParaRPr lang="en-US" dirty="0" smtClean="0"/>
          </a:p>
          <a:p>
            <a:pPr lvl="1"/>
            <a:r>
              <a:rPr lang="en-US" dirty="0"/>
              <a:t>packets/s: </a:t>
            </a:r>
            <a:r>
              <a:rPr lang="en-US" dirty="0" smtClean="0"/>
              <a:t>170 @ 1 Hz, 1700 @ 10 Hz, 3400 @ 20 Hz</a:t>
            </a:r>
          </a:p>
          <a:p>
            <a:endParaRPr lang="en-US" sz="1200" dirty="0" smtClean="0"/>
          </a:p>
          <a:p>
            <a:r>
              <a:rPr lang="en-US" dirty="0" smtClean="0"/>
              <a:t>Not taking into account TINE UDP packet header size!</a:t>
            </a:r>
            <a:endParaRPr lang="en-US" dirty="0"/>
          </a:p>
        </p:txBody>
      </p:sp>
      <p:sp>
        <p:nvSpPr>
          <p:cNvPr id="4" name="Rounded Rectangle 3"/>
          <p:cNvSpPr/>
          <p:nvPr/>
        </p:nvSpPr>
        <p:spPr bwMode="auto">
          <a:xfrm>
            <a:off x="6911161" y="2509299"/>
            <a:ext cx="1913862" cy="1212110"/>
          </a:xfrm>
          <a:prstGeom prst="roundRect">
            <a:avLst/>
          </a:prstGeom>
          <a:solidFill>
            <a:schemeClr val="accent2">
              <a:lumMod val="40000"/>
              <a:lumOff val="60000"/>
            </a:schemeClr>
          </a:solidFill>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rPr>
              <a:t>Rough </a:t>
            </a:r>
            <a:r>
              <a:rPr lang="en-US" sz="2400" dirty="0" smtClean="0"/>
              <a:t>Estimate!</a:t>
            </a:r>
            <a:endParaRPr kumimoji="0" lang="en-US" sz="2400" b="0" i="0" u="none" strike="noStrike" cap="none" normalizeH="0" baseline="0" dirty="0" smtClean="0">
              <a:ln>
                <a:noFill/>
              </a:ln>
              <a:solidFill>
                <a:schemeClr val="tx1"/>
              </a:solidFill>
              <a:effectLst/>
              <a:latin typeface="Arial" charset="0"/>
            </a:endParaRPr>
          </a:p>
        </p:txBody>
      </p:sp>
      <p:cxnSp>
        <p:nvCxnSpPr>
          <p:cNvPr id="6" name="Straight Connector 5"/>
          <p:cNvCxnSpPr/>
          <p:nvPr/>
        </p:nvCxnSpPr>
        <p:spPr bwMode="auto">
          <a:xfrm>
            <a:off x="329609" y="1988302"/>
            <a:ext cx="8495414" cy="0"/>
          </a:xfrm>
          <a:prstGeom prst="line">
            <a:avLst/>
          </a:prstGeom>
          <a:solidFill>
            <a:schemeClr val="accent1"/>
          </a:solidFill>
          <a:ln w="25400" cap="flat" cmpd="sng" algn="ctr">
            <a:solidFill>
              <a:schemeClr val="tx2">
                <a:lumMod val="65000"/>
              </a:schemeClr>
            </a:solidFill>
            <a:prstDash val="dash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482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Bandwidth Demands</a:t>
            </a:r>
            <a:endParaRPr lang="en-US" dirty="0"/>
          </a:p>
        </p:txBody>
      </p:sp>
      <p:sp>
        <p:nvSpPr>
          <p:cNvPr id="3" name="Content Placeholder 2"/>
          <p:cNvSpPr>
            <a:spLocks noGrp="1"/>
          </p:cNvSpPr>
          <p:nvPr>
            <p:ph idx="1"/>
          </p:nvPr>
        </p:nvSpPr>
        <p:spPr/>
        <p:txBody>
          <a:bodyPr/>
          <a:lstStyle/>
          <a:p>
            <a:r>
              <a:rPr lang="en-US" dirty="0" smtClean="0"/>
              <a:t>High number of UDP packets require high effort</a:t>
            </a:r>
          </a:p>
          <a:p>
            <a:pPr lvl="1"/>
            <a:r>
              <a:rPr lang="en-US" dirty="0" smtClean="0"/>
              <a:t>for each TINE packet, a TINE header is appended, lowering the possible bandwidth (but not much)</a:t>
            </a:r>
          </a:p>
          <a:p>
            <a:pPr lvl="1"/>
            <a:r>
              <a:rPr lang="en-US" dirty="0" smtClean="0"/>
              <a:t>a </a:t>
            </a:r>
            <a:r>
              <a:rPr lang="en-US" dirty="0"/>
              <a:t>lot of code in TINE is run for each </a:t>
            </a:r>
            <a:r>
              <a:rPr lang="en-US" dirty="0" smtClean="0"/>
              <a:t>packet, same is true on a lower level for operating system, driver of NIC </a:t>
            </a:r>
          </a:p>
          <a:p>
            <a:pPr lvl="1"/>
            <a:endParaRPr lang="en-US" dirty="0"/>
          </a:p>
          <a:p>
            <a:pPr lvl="1"/>
            <a:r>
              <a:rPr lang="en-US" dirty="0" smtClean="0"/>
              <a:t>CPU is heavily utilized for a huge number of packets per second</a:t>
            </a:r>
          </a:p>
          <a:p>
            <a:pPr lvl="1"/>
            <a:endParaRPr lang="en-US" dirty="0"/>
          </a:p>
        </p:txBody>
      </p:sp>
    </p:spTree>
    <p:extLst>
      <p:ext uri="{BB962C8B-B14F-4D97-AF65-F5344CB8AC3E}">
        <p14:creationId xmlns:p14="http://schemas.microsoft.com/office/powerpoint/2010/main" val="766234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IP fragmentation and reassembly?</a:t>
            </a:r>
            <a:endParaRPr lang="en-US" dirty="0"/>
          </a:p>
        </p:txBody>
      </p:sp>
      <p:sp>
        <p:nvSpPr>
          <p:cNvPr id="3" name="Content Placeholder 2"/>
          <p:cNvSpPr>
            <a:spLocks noGrp="1"/>
          </p:cNvSpPr>
          <p:nvPr>
            <p:ph idx="1"/>
          </p:nvPr>
        </p:nvSpPr>
        <p:spPr/>
        <p:txBody>
          <a:bodyPr/>
          <a:lstStyle/>
          <a:p>
            <a:r>
              <a:rPr lang="en-US" dirty="0" smtClean="0"/>
              <a:t>Common operating systems (at least non-embedded Linux, Windows) support IP fragmentation and reassembly</a:t>
            </a:r>
          </a:p>
          <a:p>
            <a:endParaRPr lang="en-US" sz="800" dirty="0" smtClean="0"/>
          </a:p>
          <a:p>
            <a:r>
              <a:rPr lang="en-US" dirty="0" smtClean="0"/>
              <a:t>Idea: set TINE </a:t>
            </a:r>
            <a:r>
              <a:rPr lang="en-US" dirty="0" err="1" smtClean="0"/>
              <a:t>PacketMTU</a:t>
            </a:r>
            <a:r>
              <a:rPr lang="en-US" dirty="0" smtClean="0"/>
              <a:t> to a huge number, e.g. 16384, effectively lowering the number of TINE packets that need to be produced, send, received and decoded</a:t>
            </a:r>
          </a:p>
          <a:p>
            <a:endParaRPr lang="en-US" sz="800" dirty="0" smtClean="0"/>
          </a:p>
          <a:p>
            <a:r>
              <a:rPr lang="en-US" dirty="0" smtClean="0"/>
              <a:t>TCP/IP firmware across the path will split the big UDP packet into fragments small enough to be transported on the underlying layer, client will reassemble the fragments (if all fragments arrive the client)</a:t>
            </a:r>
          </a:p>
          <a:p>
            <a:endParaRPr lang="en-US" sz="800" dirty="0" smtClean="0"/>
          </a:p>
          <a:p>
            <a:r>
              <a:rPr lang="en-US" dirty="0" smtClean="0"/>
              <a:t>Drawback: Not all operating systems support IP fragmentation and reassembly</a:t>
            </a:r>
          </a:p>
          <a:p>
            <a:pPr lvl="1"/>
            <a:endParaRPr lang="en-US" dirty="0"/>
          </a:p>
          <a:p>
            <a:r>
              <a:rPr lang="en-US" dirty="0" smtClean="0"/>
              <a:t>In principle a promising idea, but in practice…</a:t>
            </a:r>
            <a:endParaRPr lang="en-US" dirty="0"/>
          </a:p>
        </p:txBody>
      </p:sp>
    </p:spTree>
    <p:extLst>
      <p:ext uri="{BB962C8B-B14F-4D97-AF65-F5344CB8AC3E}">
        <p14:creationId xmlns:p14="http://schemas.microsoft.com/office/powerpoint/2010/main" val="37886747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IP </a:t>
            </a:r>
            <a:r>
              <a:rPr lang="en-US" dirty="0"/>
              <a:t>fragmentation and reassembly</a:t>
            </a:r>
            <a:r>
              <a:rPr lang="en-US" dirty="0" smtClean="0"/>
              <a:t>??</a:t>
            </a:r>
            <a:endParaRPr lang="en-US" dirty="0"/>
          </a:p>
        </p:txBody>
      </p:sp>
      <p:sp>
        <p:nvSpPr>
          <p:cNvPr id="3" name="Content Placeholder 2"/>
          <p:cNvSpPr>
            <a:spLocks noGrp="1"/>
          </p:cNvSpPr>
          <p:nvPr>
            <p:ph idx="1"/>
          </p:nvPr>
        </p:nvSpPr>
        <p:spPr>
          <a:xfrm>
            <a:off x="282575" y="956640"/>
            <a:ext cx="8520113" cy="5295304"/>
          </a:xfrm>
        </p:spPr>
        <p:txBody>
          <a:bodyPr/>
          <a:lstStyle/>
          <a:p>
            <a:r>
              <a:rPr lang="en-US" dirty="0" smtClean="0"/>
              <a:t>Transfer specs</a:t>
            </a:r>
          </a:p>
          <a:p>
            <a:pPr lvl="1"/>
            <a:r>
              <a:rPr lang="en-US" dirty="0" smtClean="0"/>
              <a:t>2.66 MB/frame, 20 Hz</a:t>
            </a:r>
          </a:p>
          <a:p>
            <a:pPr lvl="1"/>
            <a:r>
              <a:rPr lang="en-US" dirty="0" err="1" smtClean="0"/>
              <a:t>PacketMTU</a:t>
            </a:r>
            <a:r>
              <a:rPr lang="en-US" dirty="0" smtClean="0"/>
              <a:t>=16384 bytes, </a:t>
            </a:r>
            <a:r>
              <a:rPr lang="en-US" dirty="0" err="1" smtClean="0"/>
              <a:t>BurstLimit</a:t>
            </a:r>
            <a:r>
              <a:rPr lang="en-US" dirty="0" smtClean="0"/>
              <a:t>=3, </a:t>
            </a:r>
            <a:r>
              <a:rPr lang="en-US" dirty="0" err="1" smtClean="0"/>
              <a:t>SocketSendBufferKB</a:t>
            </a:r>
            <a:r>
              <a:rPr lang="en-US" dirty="0" smtClean="0"/>
              <a:t>=64</a:t>
            </a:r>
            <a:endParaRPr lang="en-US" dirty="0"/>
          </a:p>
          <a:p>
            <a:pPr lvl="1"/>
            <a:r>
              <a:rPr lang="en-US" dirty="0" err="1" smtClean="0"/>
              <a:t>CycleDelay</a:t>
            </a:r>
            <a:r>
              <a:rPr lang="en-US" dirty="0" smtClean="0"/>
              <a:t>=0, </a:t>
            </a:r>
            <a:r>
              <a:rPr lang="en-US" dirty="0" err="1" smtClean="0"/>
              <a:t>MicroDelay</a:t>
            </a:r>
            <a:r>
              <a:rPr lang="en-US" dirty="0" smtClean="0"/>
              <a:t>=100</a:t>
            </a:r>
          </a:p>
          <a:p>
            <a:endParaRPr lang="en-US" sz="1000" dirty="0"/>
          </a:p>
          <a:p>
            <a:r>
              <a:rPr lang="en-US" dirty="0" smtClean="0"/>
              <a:t>First observation after starting the transfer:</a:t>
            </a:r>
          </a:p>
          <a:p>
            <a:pPr lvl="1"/>
            <a:r>
              <a:rPr lang="en-US" dirty="0" smtClean="0"/>
              <a:t>CPU load is pretty low, transfer is stable at a frame rate which was not expected to be reached (20 Hz -&gt; 53.1 MB/s)</a:t>
            </a:r>
          </a:p>
          <a:p>
            <a:pPr lvl="1"/>
            <a:endParaRPr lang="en-US" sz="800" dirty="0"/>
          </a:p>
          <a:p>
            <a:r>
              <a:rPr lang="en-US" dirty="0" smtClean="0"/>
              <a:t>But after some time (usually minutes)….</a:t>
            </a:r>
          </a:p>
          <a:p>
            <a:pPr lvl="1"/>
            <a:r>
              <a:rPr lang="en-US" dirty="0" smtClean="0"/>
              <a:t>Transfer starts to drop more and more frames per second</a:t>
            </a:r>
          </a:p>
          <a:p>
            <a:pPr lvl="1"/>
            <a:endParaRPr lang="en-US" sz="800" dirty="0"/>
          </a:p>
          <a:p>
            <a:r>
              <a:rPr lang="en-US" dirty="0" smtClean="0"/>
              <a:t>And some time later…</a:t>
            </a:r>
          </a:p>
          <a:p>
            <a:pPr lvl="1"/>
            <a:r>
              <a:rPr lang="en-US" dirty="0"/>
              <a:t>on </a:t>
            </a:r>
            <a:r>
              <a:rPr lang="en-US" dirty="0" smtClean="0"/>
              <a:t>client, incoming traffic is still present, but no data reaches the client application</a:t>
            </a:r>
          </a:p>
          <a:p>
            <a:pPr lvl="1"/>
            <a:r>
              <a:rPr lang="en-US" dirty="0" smtClean="0"/>
              <a:t>eventually, some time later, </a:t>
            </a:r>
            <a:r>
              <a:rPr lang="en-US" dirty="0"/>
              <a:t>network load drops to almost zero (multicast traffic stops</a:t>
            </a:r>
            <a:r>
              <a:rPr lang="en-US" dirty="0" smtClean="0"/>
              <a:t>)</a:t>
            </a:r>
          </a:p>
        </p:txBody>
      </p:sp>
    </p:spTree>
    <p:extLst>
      <p:ext uri="{BB962C8B-B14F-4D97-AF65-F5344CB8AC3E}">
        <p14:creationId xmlns:p14="http://schemas.microsoft.com/office/powerpoint/2010/main" val="366421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IP reassembly buffer pool exhaust: Unfreeze Multicast	</a:t>
            </a:r>
            <a:endParaRPr lang="en-US" dirty="0"/>
          </a:p>
        </p:txBody>
      </p:sp>
      <p:sp>
        <p:nvSpPr>
          <p:cNvPr id="3" name="Content Placeholder 2"/>
          <p:cNvSpPr>
            <a:spLocks noGrp="1"/>
          </p:cNvSpPr>
          <p:nvPr>
            <p:ph idx="1"/>
          </p:nvPr>
        </p:nvSpPr>
        <p:spPr>
          <a:xfrm>
            <a:off x="282575" y="1179928"/>
            <a:ext cx="8520113" cy="2669068"/>
          </a:xfrm>
          <a:ln w="25400">
            <a:solidFill>
              <a:schemeClr val="tx1"/>
            </a:solidFill>
          </a:ln>
        </p:spPr>
        <p:txBody>
          <a:bodyPr/>
          <a:lstStyle/>
          <a:p>
            <a:r>
              <a:rPr lang="en-US" dirty="0" smtClean="0"/>
              <a:t>Stop transfer</a:t>
            </a:r>
          </a:p>
          <a:p>
            <a:r>
              <a:rPr lang="en-US" dirty="0" smtClean="0"/>
              <a:t>Observe Windows Task Manager, that network load is getting low</a:t>
            </a:r>
          </a:p>
          <a:p>
            <a:r>
              <a:rPr lang="en-US" dirty="0" smtClean="0"/>
              <a:t>Wait two minutes</a:t>
            </a:r>
          </a:p>
          <a:p>
            <a:r>
              <a:rPr lang="en-US" dirty="0" smtClean="0"/>
              <a:t>Transfer should be able to be restarted, and should run with little or no data losses</a:t>
            </a:r>
          </a:p>
          <a:p>
            <a:pPr lvl="1"/>
            <a:r>
              <a:rPr lang="en-US" dirty="0" smtClean="0"/>
              <a:t>If not then wait five minutes</a:t>
            </a:r>
            <a:endParaRPr lang="en-US" dirty="0"/>
          </a:p>
        </p:txBody>
      </p:sp>
      <p:sp>
        <p:nvSpPr>
          <p:cNvPr id="4" name="Content Placeholder 2"/>
          <p:cNvSpPr txBox="1">
            <a:spLocks/>
          </p:cNvSpPr>
          <p:nvPr/>
        </p:nvSpPr>
        <p:spPr bwMode="auto">
          <a:xfrm>
            <a:off x="307383" y="4221141"/>
            <a:ext cx="8520113" cy="124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5113" indent="-265113"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8650" indent="-184150"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6663" indent="-228600"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4650" indent="-228600" algn="l" rtl="0" eaLnBrk="1" fontAlgn="base" hangingPunct="1">
              <a:spcBef>
                <a:spcPct val="0"/>
              </a:spcBef>
              <a:spcAft>
                <a:spcPct val="0"/>
              </a:spcAft>
              <a:buFont typeface="Wingdings" pitchFamily="2" charset="2"/>
              <a:buChar char="§"/>
              <a:defRPr sz="14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a:lstStyle>
          <a:p>
            <a:r>
              <a:rPr lang="en-US" kern="0" dirty="0" smtClean="0"/>
              <a:t>The above recipe does not always bring back a very stable transfer, even though an improvement is always there</a:t>
            </a:r>
          </a:p>
          <a:p>
            <a:pPr lvl="1"/>
            <a:r>
              <a:rPr lang="en-US" kern="0" dirty="0" smtClean="0"/>
              <a:t>network weather conditions?</a:t>
            </a:r>
          </a:p>
          <a:p>
            <a:pPr lvl="1"/>
            <a:endParaRPr lang="en-US" kern="0" dirty="0" smtClean="0"/>
          </a:p>
          <a:p>
            <a:pPr lvl="1"/>
            <a:endParaRPr lang="en-US" kern="0" dirty="0" smtClean="0"/>
          </a:p>
        </p:txBody>
      </p:sp>
    </p:spTree>
    <p:extLst>
      <p:ext uri="{BB962C8B-B14F-4D97-AF65-F5344CB8AC3E}">
        <p14:creationId xmlns:p14="http://schemas.microsoft.com/office/powerpoint/2010/main" val="955452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Screencast: transfer break, unfreeze hanging transfer</a:t>
            </a:r>
            <a:endParaRPr lang="en-US" dirty="0"/>
          </a:p>
        </p:txBody>
      </p:sp>
      <p:sp>
        <p:nvSpPr>
          <p:cNvPr id="3" name="Content Placeholder 2"/>
          <p:cNvSpPr>
            <a:spLocks noGrp="1"/>
          </p:cNvSpPr>
          <p:nvPr>
            <p:ph idx="1"/>
          </p:nvPr>
        </p:nvSpPr>
        <p:spPr>
          <a:xfrm>
            <a:off x="287079" y="999171"/>
            <a:ext cx="8520113" cy="5316574"/>
          </a:xfrm>
        </p:spPr>
        <p:txBody>
          <a:bodyPr/>
          <a:lstStyle/>
          <a:p>
            <a:r>
              <a:rPr lang="en-US" dirty="0" smtClean="0"/>
              <a:t>Video: ip-reassembly-buffer-pool-exhaust-mcast-DenOfSrv-Jul12-2016.mp4 (3m15s, 7.1 MB)</a:t>
            </a:r>
          </a:p>
          <a:p>
            <a:pPr lvl="1"/>
            <a:r>
              <a:rPr lang="en-US" dirty="0" smtClean="0"/>
              <a:t>no video frame reaches the client application</a:t>
            </a:r>
          </a:p>
          <a:p>
            <a:pPr lvl="1"/>
            <a:r>
              <a:rPr lang="en-US" dirty="0" smtClean="0"/>
              <a:t>in Windows task manager (networking tab), one can see a large network utilization on server as well as client side</a:t>
            </a:r>
          </a:p>
          <a:p>
            <a:pPr lvl="1"/>
            <a:r>
              <a:rPr lang="en-US" dirty="0" err="1" smtClean="0"/>
              <a:t>netstat</a:t>
            </a:r>
            <a:r>
              <a:rPr lang="en-US" dirty="0" smtClean="0"/>
              <a:t>*, on client, shows expected high number of fragments incoming (~41000/s)</a:t>
            </a:r>
          </a:p>
          <a:p>
            <a:pPr lvl="1"/>
            <a:r>
              <a:rPr lang="en-US" dirty="0" err="1" smtClean="0"/>
              <a:t>netstat</a:t>
            </a:r>
            <a:r>
              <a:rPr lang="en-US" dirty="0" smtClean="0"/>
              <a:t>*, on client, does not show expected number of successful </a:t>
            </a:r>
            <a:r>
              <a:rPr lang="en-US" dirty="0" err="1" smtClean="0"/>
              <a:t>reassemblies</a:t>
            </a:r>
            <a:r>
              <a:rPr lang="en-US" dirty="0" smtClean="0"/>
              <a:t> (less than 50/s are shown, but more than 3400/s expected)</a:t>
            </a:r>
          </a:p>
          <a:p>
            <a:pPr lvl="1"/>
            <a:endParaRPr lang="en-US" dirty="0"/>
          </a:p>
          <a:p>
            <a:pPr lvl="1"/>
            <a:r>
              <a:rPr lang="en-US" dirty="0" smtClean="0"/>
              <a:t>at 0m51s, the transfer is stopped by hand</a:t>
            </a:r>
          </a:p>
          <a:p>
            <a:pPr lvl="1"/>
            <a:r>
              <a:rPr lang="en-US" dirty="0" smtClean="0"/>
              <a:t>one can see in Windows task manager (networking tab) that network load drops almost immediately to zero</a:t>
            </a:r>
          </a:p>
          <a:p>
            <a:pPr lvl="1"/>
            <a:r>
              <a:rPr lang="en-US" dirty="0" smtClean="0"/>
              <a:t>at 1m50s, the transfer is restarted</a:t>
            </a:r>
          </a:p>
          <a:p>
            <a:pPr lvl="1"/>
            <a:r>
              <a:rPr lang="en-US" dirty="0" smtClean="0"/>
              <a:t>at 2m28s, first frame is dropped</a:t>
            </a:r>
          </a:p>
          <a:p>
            <a:pPr lvl="1"/>
            <a:r>
              <a:rPr lang="en-US" dirty="0" smtClean="0"/>
              <a:t>up to the end: frame drops increase, but do not reach fatal level (yet…)</a:t>
            </a:r>
            <a:endParaRPr lang="en-US" dirty="0"/>
          </a:p>
        </p:txBody>
      </p:sp>
      <p:sp>
        <p:nvSpPr>
          <p:cNvPr id="4" name="TextBox 3"/>
          <p:cNvSpPr txBox="1"/>
          <p:nvPr/>
        </p:nvSpPr>
        <p:spPr>
          <a:xfrm>
            <a:off x="287079" y="6359113"/>
            <a:ext cx="2190307" cy="338554"/>
          </a:xfrm>
          <a:prstGeom prst="rect">
            <a:avLst/>
          </a:prstGeom>
          <a:noFill/>
        </p:spPr>
        <p:txBody>
          <a:bodyPr wrap="square" rtlCol="0">
            <a:spAutoFit/>
          </a:bodyPr>
          <a:lstStyle/>
          <a:p>
            <a:r>
              <a:rPr lang="en-US" dirty="0"/>
              <a:t>*: </a:t>
            </a:r>
            <a:r>
              <a:rPr lang="en-US" dirty="0" err="1"/>
              <a:t>netstat</a:t>
            </a:r>
            <a:r>
              <a:rPr lang="en-US" dirty="0"/>
              <a:t> -s -p IP -t 1</a:t>
            </a:r>
          </a:p>
        </p:txBody>
      </p:sp>
    </p:spTree>
    <p:extLst>
      <p:ext uri="{BB962C8B-B14F-4D97-AF65-F5344CB8AC3E}">
        <p14:creationId xmlns:p14="http://schemas.microsoft.com/office/powerpoint/2010/main" val="24244080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IP reassembly failure</a:t>
            </a:r>
            <a:endParaRPr lang="en-US" dirty="0"/>
          </a:p>
        </p:txBody>
      </p:sp>
      <p:sp>
        <p:nvSpPr>
          <p:cNvPr id="3" name="Content Placeholder 2"/>
          <p:cNvSpPr>
            <a:spLocks noGrp="1"/>
          </p:cNvSpPr>
          <p:nvPr>
            <p:ph idx="1"/>
          </p:nvPr>
        </p:nvSpPr>
        <p:spPr>
          <a:xfrm>
            <a:off x="250678" y="988532"/>
            <a:ext cx="8520113" cy="5529226"/>
          </a:xfrm>
        </p:spPr>
        <p:txBody>
          <a:bodyPr/>
          <a:lstStyle/>
          <a:p>
            <a:r>
              <a:rPr lang="en-US" u="sng" dirty="0" smtClean="0"/>
              <a:t>IP reassembly is not stable enough at high data rates</a:t>
            </a:r>
          </a:p>
          <a:p>
            <a:endParaRPr lang="en-US" sz="800" dirty="0" smtClean="0"/>
          </a:p>
          <a:p>
            <a:r>
              <a:rPr lang="en-US" dirty="0" smtClean="0"/>
              <a:t>IP </a:t>
            </a:r>
            <a:r>
              <a:rPr lang="en-US" dirty="0"/>
              <a:t>reassembly buffer </a:t>
            </a:r>
            <a:r>
              <a:rPr lang="en-US" dirty="0" smtClean="0"/>
              <a:t>exhaust?</a:t>
            </a:r>
            <a:endParaRPr lang="en-US" dirty="0"/>
          </a:p>
          <a:p>
            <a:pPr lvl="1"/>
            <a:r>
              <a:rPr lang="en-US" dirty="0"/>
              <a:t>Due to UDP fragments not reaching the client, other fragments of the same </a:t>
            </a:r>
            <a:r>
              <a:rPr lang="en-US" dirty="0" err="1"/>
              <a:t>macropacket</a:t>
            </a:r>
            <a:r>
              <a:rPr lang="en-US" dirty="0"/>
              <a:t> block buffer space in the IP reassembly pool, if IP reassembly is successful, buffer space is released quickly, available for new packets as they come in, but if some fragment is missing, other fragments of the same </a:t>
            </a:r>
            <a:r>
              <a:rPr lang="en-US" dirty="0" err="1" smtClean="0"/>
              <a:t>macropacket</a:t>
            </a:r>
            <a:r>
              <a:rPr lang="en-US" dirty="0" smtClean="0"/>
              <a:t/>
            </a:r>
            <a:br>
              <a:rPr lang="en-US" dirty="0" smtClean="0"/>
            </a:br>
            <a:r>
              <a:rPr lang="en-US" dirty="0" smtClean="0"/>
              <a:t>block space </a:t>
            </a:r>
            <a:r>
              <a:rPr lang="en-US" dirty="0"/>
              <a:t>in the IP reassembly pool for </a:t>
            </a:r>
            <a:r>
              <a:rPr lang="en-US" dirty="0" smtClean="0"/>
              <a:t>seconds to minutes ([</a:t>
            </a:r>
            <a:r>
              <a:rPr lang="en-US" dirty="0" err="1" smtClean="0"/>
              <a:t>technet</a:t>
            </a:r>
            <a:r>
              <a:rPr lang="en-US" dirty="0" smtClean="0"/>
              <a:t>], [rfc2460], [rfc791])</a:t>
            </a:r>
          </a:p>
          <a:p>
            <a:pPr lvl="1"/>
            <a:endParaRPr lang="en-US" sz="800" dirty="0" smtClean="0"/>
          </a:p>
          <a:p>
            <a:r>
              <a:rPr lang="en-US" dirty="0" smtClean="0"/>
              <a:t>Reassembly fragment number only 16 bit?</a:t>
            </a:r>
          </a:p>
          <a:p>
            <a:pPr lvl="1"/>
            <a:r>
              <a:rPr lang="en-US" dirty="0" smtClean="0"/>
              <a:t>reassembled macroblock checksum mismatch? </a:t>
            </a:r>
            <a:r>
              <a:rPr lang="en-US" dirty="0"/>
              <a:t>[</a:t>
            </a:r>
            <a:r>
              <a:rPr lang="en-US" dirty="0" smtClean="0"/>
              <a:t>rfc4963]</a:t>
            </a:r>
          </a:p>
          <a:p>
            <a:pPr marL="444500" lvl="1" indent="0">
              <a:buNone/>
            </a:pPr>
            <a:endParaRPr lang="en-US" sz="800" dirty="0" smtClean="0"/>
          </a:p>
          <a:p>
            <a:pPr marL="0" indent="0">
              <a:buNone/>
            </a:pPr>
            <a:r>
              <a:rPr lang="en-US" sz="1600" dirty="0" smtClean="0"/>
              <a:t>[</a:t>
            </a:r>
            <a:r>
              <a:rPr lang="en-US" sz="1600" dirty="0" err="1" smtClean="0"/>
              <a:t>technet</a:t>
            </a:r>
            <a:r>
              <a:rPr lang="en-US" sz="1600" dirty="0" smtClean="0"/>
              <a:t>] </a:t>
            </a:r>
            <a:r>
              <a:rPr lang="en-US" sz="1600" dirty="0"/>
              <a:t>	http://blogs.technet.com/b/nettracer/archive/2010/08/10/3335600.aspx</a:t>
            </a:r>
            <a:endParaRPr lang="en-US" sz="1600" dirty="0" smtClean="0"/>
          </a:p>
          <a:p>
            <a:pPr marL="0" indent="0">
              <a:buNone/>
            </a:pPr>
            <a:r>
              <a:rPr lang="en-US" sz="1600" dirty="0" smtClean="0"/>
              <a:t>[rfc2460]	http</a:t>
            </a:r>
            <a:r>
              <a:rPr lang="en-US" sz="1600" dirty="0"/>
              <a:t>://</a:t>
            </a:r>
            <a:r>
              <a:rPr lang="en-US" sz="1600" dirty="0" smtClean="0"/>
              <a:t>www.ietf.org/rfc/rfc2460.txt</a:t>
            </a:r>
          </a:p>
          <a:p>
            <a:pPr marL="0" indent="0">
              <a:buNone/>
            </a:pPr>
            <a:r>
              <a:rPr lang="en-US" sz="1600" dirty="0" smtClean="0"/>
              <a:t>[</a:t>
            </a:r>
            <a:r>
              <a:rPr lang="en-US" sz="1600" dirty="0"/>
              <a:t>rfc791]	</a:t>
            </a:r>
            <a:r>
              <a:rPr lang="en-US" sz="1600" dirty="0" smtClean="0"/>
              <a:t>http</a:t>
            </a:r>
            <a:r>
              <a:rPr lang="en-US" sz="1600" dirty="0"/>
              <a:t>://www.ietf.org/rfc/rfc791.txt</a:t>
            </a:r>
            <a:endParaRPr lang="en-US" sz="1600" dirty="0" smtClean="0"/>
          </a:p>
          <a:p>
            <a:pPr marL="0" indent="0">
              <a:buNone/>
            </a:pPr>
            <a:r>
              <a:rPr lang="en-US" sz="1600" dirty="0" smtClean="0"/>
              <a:t>[rfc4963]	http</a:t>
            </a:r>
            <a:r>
              <a:rPr lang="en-US" sz="1600" dirty="0"/>
              <a:t>://</a:t>
            </a:r>
            <a:r>
              <a:rPr lang="en-US" sz="1600" dirty="0" smtClean="0"/>
              <a:t>www.ietf.org/rfc/rfc4963.txt</a:t>
            </a:r>
          </a:p>
        </p:txBody>
      </p:sp>
    </p:spTree>
    <p:extLst>
      <p:ext uri="{BB962C8B-B14F-4D97-AF65-F5344CB8AC3E}">
        <p14:creationId xmlns:p14="http://schemas.microsoft.com/office/powerpoint/2010/main" val="4088210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IP reassembly buffer pool exhaust</a:t>
            </a:r>
            <a:endParaRPr lang="en-US" dirty="0"/>
          </a:p>
        </p:txBody>
      </p:sp>
      <p:sp>
        <p:nvSpPr>
          <p:cNvPr id="3" name="Content Placeholder 2"/>
          <p:cNvSpPr>
            <a:spLocks noGrp="1"/>
          </p:cNvSpPr>
          <p:nvPr>
            <p:ph idx="1"/>
          </p:nvPr>
        </p:nvSpPr>
        <p:spPr>
          <a:xfrm>
            <a:off x="303841" y="1137684"/>
            <a:ext cx="8520113" cy="5071730"/>
          </a:xfrm>
        </p:spPr>
        <p:txBody>
          <a:bodyPr/>
          <a:lstStyle/>
          <a:p>
            <a:pPr>
              <a:lnSpc>
                <a:spcPct val="90000"/>
              </a:lnSpc>
            </a:pPr>
            <a:r>
              <a:rPr lang="en-US" dirty="0" smtClean="0"/>
              <a:t>As far as I know</a:t>
            </a:r>
          </a:p>
          <a:p>
            <a:pPr lvl="1">
              <a:lnSpc>
                <a:spcPct val="90000"/>
              </a:lnSpc>
            </a:pPr>
            <a:r>
              <a:rPr lang="en-US" dirty="0" smtClean="0"/>
              <a:t>Limited possibilities to trace IP reassembly buffers (statistics)</a:t>
            </a:r>
          </a:p>
          <a:p>
            <a:pPr lvl="1">
              <a:lnSpc>
                <a:spcPct val="90000"/>
              </a:lnSpc>
            </a:pPr>
            <a:r>
              <a:rPr lang="en-US" dirty="0" smtClean="0"/>
              <a:t>No possibilities to tweak the pool (e.g. adjust timeout, enlarge buffer space)</a:t>
            </a:r>
          </a:p>
          <a:p>
            <a:pPr marL="444500" lvl="1" indent="0">
              <a:lnSpc>
                <a:spcPct val="90000"/>
              </a:lnSpc>
              <a:buNone/>
            </a:pPr>
            <a:endParaRPr lang="en-US" sz="800" dirty="0"/>
          </a:p>
          <a:p>
            <a:pPr>
              <a:lnSpc>
                <a:spcPct val="90000"/>
              </a:lnSpc>
            </a:pPr>
            <a:r>
              <a:rPr lang="en-US" dirty="0" smtClean="0"/>
              <a:t>If the bandwidth demand is low, no issue has been observed</a:t>
            </a:r>
          </a:p>
          <a:p>
            <a:pPr lvl="1">
              <a:lnSpc>
                <a:spcPct val="90000"/>
              </a:lnSpc>
            </a:pPr>
            <a:r>
              <a:rPr lang="en-US" dirty="0" smtClean="0"/>
              <a:t>Multicast 3.66 MB/s (1600x1200x2 byte per pixel at 1 Hz) in Hamburg @ PETRA</a:t>
            </a:r>
          </a:p>
          <a:p>
            <a:pPr>
              <a:lnSpc>
                <a:spcPct val="90000"/>
              </a:lnSpc>
            </a:pPr>
            <a:endParaRPr lang="en-US" sz="800" dirty="0"/>
          </a:p>
          <a:p>
            <a:pPr>
              <a:lnSpc>
                <a:spcPct val="90000"/>
              </a:lnSpc>
            </a:pPr>
            <a:r>
              <a:rPr lang="en-US" dirty="0" smtClean="0"/>
              <a:t>But if bandwidth demand is high, sooner or later degrading of transfer  stability has been observed, even though it’s not clearly </a:t>
            </a:r>
            <a:r>
              <a:rPr lang="en-US" dirty="0" err="1" smtClean="0"/>
              <a:t>reproducable</a:t>
            </a:r>
            <a:endParaRPr lang="en-US" dirty="0" smtClean="0"/>
          </a:p>
          <a:p>
            <a:pPr lvl="1">
              <a:lnSpc>
                <a:spcPct val="90000"/>
              </a:lnSpc>
            </a:pPr>
            <a:r>
              <a:rPr lang="en-US" dirty="0" smtClean="0"/>
              <a:t>dependency on overall network load?</a:t>
            </a:r>
          </a:p>
          <a:p>
            <a:pPr lvl="1">
              <a:lnSpc>
                <a:spcPct val="90000"/>
              </a:lnSpc>
            </a:pPr>
            <a:r>
              <a:rPr lang="en-US" dirty="0" smtClean="0"/>
              <a:t>also dependency on client network load suspected</a:t>
            </a:r>
          </a:p>
          <a:p>
            <a:pPr lvl="1">
              <a:lnSpc>
                <a:spcPct val="90000"/>
              </a:lnSpc>
            </a:pPr>
            <a:endParaRPr lang="en-US" dirty="0" smtClean="0"/>
          </a:p>
          <a:p>
            <a:pPr lvl="1">
              <a:lnSpc>
                <a:spcPct val="90000"/>
              </a:lnSpc>
            </a:pPr>
            <a:r>
              <a:rPr lang="en-US" dirty="0" smtClean="0"/>
              <a:t>at 5 Hz (13.28 MB/s): no issue observed (running for more than two days)</a:t>
            </a:r>
          </a:p>
          <a:p>
            <a:pPr lvl="1">
              <a:lnSpc>
                <a:spcPct val="90000"/>
              </a:lnSpc>
            </a:pPr>
            <a:r>
              <a:rPr lang="en-US" dirty="0" smtClean="0"/>
              <a:t>at 7 Hz (18.59 MB/s): issue reproduced (took more than 20 hours until fatal)</a:t>
            </a:r>
          </a:p>
          <a:p>
            <a:pPr lvl="1">
              <a:lnSpc>
                <a:spcPct val="90000"/>
              </a:lnSpc>
            </a:pPr>
            <a:endParaRPr lang="en-US" sz="800" dirty="0"/>
          </a:p>
        </p:txBody>
      </p:sp>
    </p:spTree>
    <p:extLst>
      <p:ext uri="{BB962C8B-B14F-4D97-AF65-F5344CB8AC3E}">
        <p14:creationId xmlns:p14="http://schemas.microsoft.com/office/powerpoint/2010/main" val="29200578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a:t>Maximum fragment-free UDP Packet </a:t>
            </a:r>
            <a:r>
              <a:rPr lang="en-US" dirty="0" smtClean="0"/>
              <a:t>Size?</a:t>
            </a:r>
            <a:endParaRPr lang="en-US" dirty="0"/>
          </a:p>
        </p:txBody>
      </p:sp>
      <p:sp>
        <p:nvSpPr>
          <p:cNvPr id="3" name="Content Placeholder 2"/>
          <p:cNvSpPr>
            <a:spLocks noGrp="1"/>
          </p:cNvSpPr>
          <p:nvPr>
            <p:ph idx="1"/>
          </p:nvPr>
        </p:nvSpPr>
        <p:spPr>
          <a:xfrm>
            <a:off x="282575" y="1158952"/>
            <a:ext cx="8520113" cy="4686043"/>
          </a:xfrm>
        </p:spPr>
        <p:txBody>
          <a:bodyPr/>
          <a:lstStyle/>
          <a:p>
            <a:pPr>
              <a:lnSpc>
                <a:spcPct val="90000"/>
              </a:lnSpc>
            </a:pPr>
            <a:r>
              <a:rPr lang="en-US" dirty="0"/>
              <a:t>If going high bandwidth, IP fragmentation and reassembly looks like no way to go right now…</a:t>
            </a:r>
            <a:endParaRPr lang="en-US" sz="800" dirty="0"/>
          </a:p>
          <a:p>
            <a:pPr>
              <a:lnSpc>
                <a:spcPct val="90000"/>
              </a:lnSpc>
            </a:pPr>
            <a:r>
              <a:rPr lang="en-US" dirty="0"/>
              <a:t>as a consequence, TINE needs to operate on small packet size, which puts high demand on CPU </a:t>
            </a:r>
          </a:p>
          <a:p>
            <a:pPr lvl="1">
              <a:lnSpc>
                <a:spcPct val="90000"/>
              </a:lnSpc>
            </a:pPr>
            <a:r>
              <a:rPr lang="en-US" dirty="0"/>
              <a:t>modern desktop CPUs (Haswell, </a:t>
            </a:r>
            <a:r>
              <a:rPr lang="en-US" dirty="0" err="1"/>
              <a:t>Skylake</a:t>
            </a:r>
            <a:r>
              <a:rPr lang="en-US" dirty="0"/>
              <a:t>, especially 4+-core) are supposed to handle this, but 5 year old Core 2 Duo may not</a:t>
            </a:r>
          </a:p>
          <a:p>
            <a:endParaRPr lang="en-US" dirty="0" smtClean="0"/>
          </a:p>
          <a:p>
            <a:endParaRPr lang="en-US" dirty="0" smtClean="0"/>
          </a:p>
          <a:p>
            <a:r>
              <a:rPr lang="en-US" dirty="0" smtClean="0"/>
              <a:t>What’s the maximum UDP packet size which is not fragmented?        (no fragmentation and reassembly while retaining lowest possible number of packets per second)</a:t>
            </a:r>
          </a:p>
          <a:p>
            <a:endParaRPr lang="en-US" dirty="0"/>
          </a:p>
          <a:p>
            <a:pPr lvl="1"/>
            <a:r>
              <a:rPr lang="en-US" dirty="0" smtClean="0"/>
              <a:t>in general, on LAN, 1472 bytes is a good guess</a:t>
            </a:r>
            <a:endParaRPr lang="en-US" dirty="0"/>
          </a:p>
        </p:txBody>
      </p:sp>
    </p:spTree>
    <p:extLst>
      <p:ext uri="{BB962C8B-B14F-4D97-AF65-F5344CB8AC3E}">
        <p14:creationId xmlns:p14="http://schemas.microsoft.com/office/powerpoint/2010/main" val="3269360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a:t>
            </a:r>
            <a:r>
              <a:rPr lang="en-US" dirty="0" smtClean="0">
                <a:solidFill>
                  <a:schemeClr val="accent1">
                    <a:lumMod val="40000"/>
                    <a:lumOff val="60000"/>
                  </a:schemeClr>
                </a:solidFill>
              </a:rPr>
              <a:t>Internals</a:t>
            </a:r>
            <a:br>
              <a:rPr lang="en-US" dirty="0" smtClean="0">
                <a:solidFill>
                  <a:schemeClr val="accent1">
                    <a:lumMod val="40000"/>
                    <a:lumOff val="60000"/>
                  </a:schemeClr>
                </a:solidFill>
              </a:rPr>
            </a:br>
            <a:r>
              <a:rPr lang="en-US" dirty="0" smtClean="0"/>
              <a:t>Maximum fragment-free UDP Packet Size</a:t>
            </a:r>
            <a:endParaRPr lang="en-US" dirty="0"/>
          </a:p>
        </p:txBody>
      </p:sp>
      <p:sp>
        <p:nvSpPr>
          <p:cNvPr id="4" name="TextBox 3"/>
          <p:cNvSpPr txBox="1"/>
          <p:nvPr/>
        </p:nvSpPr>
        <p:spPr>
          <a:xfrm>
            <a:off x="340240" y="1010100"/>
            <a:ext cx="8601741" cy="5369437"/>
          </a:xfrm>
          <a:prstGeom prst="rect">
            <a:avLst/>
          </a:prstGeom>
          <a:noFill/>
          <a:ln w="25400">
            <a:solidFill>
              <a:schemeClr val="tx1"/>
            </a:solidFill>
          </a:ln>
        </p:spPr>
        <p:txBody>
          <a:bodyPr wrap="square" rtlCol="0">
            <a:spAutoFit/>
          </a:bodyPr>
          <a:lstStyle/>
          <a:p>
            <a:r>
              <a:rPr lang="en-US" sz="1300" b="1" dirty="0">
                <a:latin typeface="Courier New" panose="02070309020205020404" pitchFamily="49" charset="0"/>
                <a:cs typeface="Courier New" panose="02070309020205020404" pitchFamily="49" charset="0"/>
              </a:rPr>
              <a:t>C</a:t>
            </a:r>
            <a:r>
              <a:rPr lang="en-US" sz="1300" b="1" dirty="0" smtClean="0">
                <a:latin typeface="Courier New" panose="02070309020205020404" pitchFamily="49" charset="0"/>
                <a:cs typeface="Courier New" panose="02070309020205020404" pitchFamily="49" charset="0"/>
              </a:rPr>
              <a:t>:\Windows\System32&gt;ping </a:t>
            </a:r>
            <a:r>
              <a:rPr lang="en-US" sz="1300" b="1" dirty="0">
                <a:latin typeface="Courier New" panose="02070309020205020404" pitchFamily="49" charset="0"/>
                <a:cs typeface="Courier New" panose="02070309020205020404" pitchFamily="49" charset="0"/>
              </a:rPr>
              <a:t>/?</a:t>
            </a:r>
          </a:p>
          <a:p>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Usage: ping [-t] [-a] [-n count] [-l size] [-f] [-</a:t>
            </a:r>
            <a:r>
              <a:rPr lang="en-US" sz="1300" b="1" dirty="0" err="1">
                <a:latin typeface="Courier New" panose="02070309020205020404" pitchFamily="49" charset="0"/>
                <a:cs typeface="Courier New" panose="02070309020205020404" pitchFamily="49" charset="0"/>
              </a:rPr>
              <a:t>i</a:t>
            </a:r>
            <a:r>
              <a:rPr lang="en-US" sz="1300" b="1" dirty="0">
                <a:latin typeface="Courier New" panose="02070309020205020404" pitchFamily="49" charset="0"/>
                <a:cs typeface="Courier New" panose="02070309020205020404" pitchFamily="49" charset="0"/>
              </a:rPr>
              <a:t> TTL] [-v TOS]</a:t>
            </a:r>
          </a:p>
          <a:p>
            <a:r>
              <a:rPr lang="en-US" sz="1300" b="1" dirty="0">
                <a:latin typeface="Courier New" panose="02070309020205020404" pitchFamily="49" charset="0"/>
                <a:cs typeface="Courier New" panose="02070309020205020404" pitchFamily="49" charset="0"/>
              </a:rPr>
              <a:t>            [-r count] [-s count] [[-j host-list] | [-k host-list]]</a:t>
            </a:r>
          </a:p>
          <a:p>
            <a:r>
              <a:rPr lang="en-US" sz="1300" b="1" dirty="0">
                <a:latin typeface="Courier New" panose="02070309020205020404" pitchFamily="49" charset="0"/>
                <a:cs typeface="Courier New" panose="02070309020205020404" pitchFamily="49" charset="0"/>
              </a:rPr>
              <a:t>            [-w timeout] [-R] [-S </a:t>
            </a:r>
            <a:r>
              <a:rPr lang="en-US" sz="1300" b="1" dirty="0" err="1">
                <a:latin typeface="Courier New" panose="02070309020205020404" pitchFamily="49" charset="0"/>
                <a:cs typeface="Courier New" panose="02070309020205020404" pitchFamily="49" charset="0"/>
              </a:rPr>
              <a:t>srcaddr</a:t>
            </a:r>
            <a:r>
              <a:rPr lang="en-US" sz="1300" b="1" dirty="0">
                <a:latin typeface="Courier New" panose="02070309020205020404" pitchFamily="49" charset="0"/>
                <a:cs typeface="Courier New" panose="02070309020205020404" pitchFamily="49" charset="0"/>
              </a:rPr>
              <a:t>] [-4] [-6] </a:t>
            </a:r>
            <a:r>
              <a:rPr lang="en-US" sz="1300" b="1" dirty="0" err="1">
                <a:latin typeface="Courier New" panose="02070309020205020404" pitchFamily="49" charset="0"/>
                <a:cs typeface="Courier New" panose="02070309020205020404" pitchFamily="49" charset="0"/>
              </a:rPr>
              <a:t>target_name</a:t>
            </a:r>
            <a:endParaRPr lang="en-US" sz="1300" b="1" dirty="0">
              <a:latin typeface="Courier New" panose="02070309020205020404" pitchFamily="49" charset="0"/>
              <a:cs typeface="Courier New" panose="02070309020205020404" pitchFamily="49" charset="0"/>
            </a:endParaRPr>
          </a:p>
          <a:p>
            <a:endParaRPr lang="en-US" sz="1300" b="1" dirty="0">
              <a:latin typeface="Courier New" panose="02070309020205020404" pitchFamily="49" charset="0"/>
              <a:cs typeface="Courier New" panose="02070309020205020404" pitchFamily="49" charset="0"/>
            </a:endParaRPr>
          </a:p>
          <a:p>
            <a:r>
              <a:rPr lang="en-US" sz="1300" b="1" dirty="0">
                <a:latin typeface="Courier New" panose="02070309020205020404" pitchFamily="49" charset="0"/>
                <a:cs typeface="Courier New" panose="02070309020205020404" pitchFamily="49" charset="0"/>
              </a:rPr>
              <a:t>Options:</a:t>
            </a:r>
          </a:p>
          <a:p>
            <a:r>
              <a:rPr lang="en-US" sz="1300" b="1" dirty="0">
                <a:latin typeface="Courier New" panose="02070309020205020404" pitchFamily="49" charset="0"/>
                <a:cs typeface="Courier New" panose="02070309020205020404" pitchFamily="49" charset="0"/>
              </a:rPr>
              <a:t>    -t             Ping the specified host until stopped.</a:t>
            </a:r>
          </a:p>
          <a:p>
            <a:r>
              <a:rPr lang="en-US" sz="1300" b="1" dirty="0">
                <a:latin typeface="Courier New" panose="02070309020205020404" pitchFamily="49" charset="0"/>
                <a:cs typeface="Courier New" panose="02070309020205020404" pitchFamily="49" charset="0"/>
              </a:rPr>
              <a:t>                   To see statistics and continue - type Control-Break;</a:t>
            </a:r>
          </a:p>
          <a:p>
            <a:r>
              <a:rPr lang="en-US" sz="1300" b="1" dirty="0">
                <a:latin typeface="Courier New" panose="02070309020205020404" pitchFamily="49" charset="0"/>
                <a:cs typeface="Courier New" panose="02070309020205020404" pitchFamily="49" charset="0"/>
              </a:rPr>
              <a:t>                   To stop - type Control-C.</a:t>
            </a:r>
          </a:p>
          <a:p>
            <a:r>
              <a:rPr lang="en-US" sz="1300" b="1" dirty="0">
                <a:latin typeface="Courier New" panose="02070309020205020404" pitchFamily="49" charset="0"/>
                <a:cs typeface="Courier New" panose="02070309020205020404" pitchFamily="49" charset="0"/>
              </a:rPr>
              <a:t>    -a             Resolve addresses to hostnames.</a:t>
            </a:r>
          </a:p>
          <a:p>
            <a:r>
              <a:rPr lang="en-US" sz="1300" b="1" dirty="0">
                <a:latin typeface="Courier New" panose="02070309020205020404" pitchFamily="49" charset="0"/>
                <a:cs typeface="Courier New" panose="02070309020205020404" pitchFamily="49" charset="0"/>
              </a:rPr>
              <a:t>    -n count       Number of echo requests to send.</a:t>
            </a:r>
          </a:p>
          <a:p>
            <a:r>
              <a:rPr lang="en-US" sz="1300" b="1" dirty="0">
                <a:solidFill>
                  <a:srgbClr val="FF0000"/>
                </a:solidFill>
                <a:latin typeface="Courier New" panose="02070309020205020404" pitchFamily="49" charset="0"/>
                <a:cs typeface="Courier New" panose="02070309020205020404" pitchFamily="49" charset="0"/>
              </a:rPr>
              <a:t>    -l size        Send buffer size.</a:t>
            </a:r>
          </a:p>
          <a:p>
            <a:r>
              <a:rPr lang="en-US" sz="1300" b="1" dirty="0">
                <a:solidFill>
                  <a:srgbClr val="FF0000"/>
                </a:solidFill>
                <a:latin typeface="Courier New" panose="02070309020205020404" pitchFamily="49" charset="0"/>
                <a:cs typeface="Courier New" panose="02070309020205020404" pitchFamily="49" charset="0"/>
              </a:rPr>
              <a:t>    -f             Set Don't Fragment flag in packet (IPv4-only).</a:t>
            </a:r>
          </a:p>
          <a:p>
            <a:r>
              <a:rPr lang="en-US" sz="1300" b="1" dirty="0">
                <a:latin typeface="Courier New" panose="02070309020205020404" pitchFamily="49" charset="0"/>
                <a:cs typeface="Courier New" panose="02070309020205020404" pitchFamily="49" charset="0"/>
              </a:rPr>
              <a:t>    -</a:t>
            </a:r>
            <a:r>
              <a:rPr lang="en-US" sz="1300" b="1" dirty="0" err="1">
                <a:latin typeface="Courier New" panose="02070309020205020404" pitchFamily="49" charset="0"/>
                <a:cs typeface="Courier New" panose="02070309020205020404" pitchFamily="49" charset="0"/>
              </a:rPr>
              <a:t>i</a:t>
            </a:r>
            <a:r>
              <a:rPr lang="en-US" sz="1300" b="1" dirty="0">
                <a:latin typeface="Courier New" panose="02070309020205020404" pitchFamily="49" charset="0"/>
                <a:cs typeface="Courier New" panose="02070309020205020404" pitchFamily="49" charset="0"/>
              </a:rPr>
              <a:t> TTL         Time To Live.</a:t>
            </a:r>
          </a:p>
          <a:p>
            <a:r>
              <a:rPr lang="en-US" sz="1300" b="1" dirty="0">
                <a:latin typeface="Courier New" panose="02070309020205020404" pitchFamily="49" charset="0"/>
                <a:cs typeface="Courier New" panose="02070309020205020404" pitchFamily="49" charset="0"/>
              </a:rPr>
              <a:t>    -v TOS         Type Of Service (IPv4-only. This setting has been deprecated</a:t>
            </a:r>
          </a:p>
          <a:p>
            <a:r>
              <a:rPr lang="en-US" sz="1300" b="1" dirty="0">
                <a:latin typeface="Courier New" panose="02070309020205020404" pitchFamily="49" charset="0"/>
                <a:cs typeface="Courier New" panose="02070309020205020404" pitchFamily="49" charset="0"/>
              </a:rPr>
              <a:t>                   and has no effect on the type of service field in the IP </a:t>
            </a:r>
            <a:r>
              <a:rPr lang="en-US" sz="1300" b="1" dirty="0" smtClean="0">
                <a:latin typeface="Courier New" panose="02070309020205020404" pitchFamily="49" charset="0"/>
                <a:cs typeface="Courier New" panose="02070309020205020404" pitchFamily="49" charset="0"/>
              </a:rPr>
              <a:t>Header</a:t>
            </a:r>
            <a:r>
              <a:rPr lang="en-US" sz="1300" b="1" dirty="0">
                <a:latin typeface="Courier New" panose="02070309020205020404" pitchFamily="49" charset="0"/>
                <a:cs typeface="Courier New" panose="02070309020205020404" pitchFamily="49" charset="0"/>
              </a:rPr>
              <a:t>).</a:t>
            </a:r>
          </a:p>
          <a:p>
            <a:r>
              <a:rPr lang="en-US" sz="1300" b="1" dirty="0">
                <a:latin typeface="Courier New" panose="02070309020205020404" pitchFamily="49" charset="0"/>
                <a:cs typeface="Courier New" panose="02070309020205020404" pitchFamily="49" charset="0"/>
              </a:rPr>
              <a:t>    -r count       Record route for count hops (IPv4-only).</a:t>
            </a:r>
          </a:p>
          <a:p>
            <a:r>
              <a:rPr lang="en-US" sz="1300" b="1" dirty="0">
                <a:latin typeface="Courier New" panose="02070309020205020404" pitchFamily="49" charset="0"/>
                <a:cs typeface="Courier New" panose="02070309020205020404" pitchFamily="49" charset="0"/>
              </a:rPr>
              <a:t>    -s count       Timestamp for count hops (IPv4-only).</a:t>
            </a:r>
          </a:p>
          <a:p>
            <a:r>
              <a:rPr lang="en-US" sz="1300" b="1" dirty="0">
                <a:latin typeface="Courier New" panose="02070309020205020404" pitchFamily="49" charset="0"/>
                <a:cs typeface="Courier New" panose="02070309020205020404" pitchFamily="49" charset="0"/>
              </a:rPr>
              <a:t>    -j host-list   Loose source route along host-list (IPv4-only).</a:t>
            </a:r>
          </a:p>
          <a:p>
            <a:r>
              <a:rPr lang="en-US" sz="1300" b="1" dirty="0">
                <a:latin typeface="Courier New" panose="02070309020205020404" pitchFamily="49" charset="0"/>
                <a:cs typeface="Courier New" panose="02070309020205020404" pitchFamily="49" charset="0"/>
              </a:rPr>
              <a:t>    -k host-list   Strict source route along host-list (IPv4-only).</a:t>
            </a:r>
          </a:p>
          <a:p>
            <a:r>
              <a:rPr lang="en-US" sz="1300" b="1" dirty="0">
                <a:latin typeface="Courier New" panose="02070309020205020404" pitchFamily="49" charset="0"/>
                <a:cs typeface="Courier New" panose="02070309020205020404" pitchFamily="49" charset="0"/>
              </a:rPr>
              <a:t>    -w timeout     </a:t>
            </a:r>
            <a:r>
              <a:rPr lang="en-US" sz="1300" b="1" dirty="0" err="1">
                <a:latin typeface="Courier New" panose="02070309020205020404" pitchFamily="49" charset="0"/>
                <a:cs typeface="Courier New" panose="02070309020205020404" pitchFamily="49" charset="0"/>
              </a:rPr>
              <a:t>Timeout</a:t>
            </a:r>
            <a:r>
              <a:rPr lang="en-US" sz="1300" b="1" dirty="0">
                <a:latin typeface="Courier New" panose="02070309020205020404" pitchFamily="49" charset="0"/>
                <a:cs typeface="Courier New" panose="02070309020205020404" pitchFamily="49" charset="0"/>
              </a:rPr>
              <a:t> in milliseconds to wait for each reply.</a:t>
            </a:r>
          </a:p>
          <a:p>
            <a:r>
              <a:rPr lang="en-US" sz="1300" b="1" dirty="0">
                <a:latin typeface="Courier New" panose="02070309020205020404" pitchFamily="49" charset="0"/>
                <a:cs typeface="Courier New" panose="02070309020205020404" pitchFamily="49" charset="0"/>
              </a:rPr>
              <a:t>    -R             Use routing header to test reverse route also (IPv6-only).</a:t>
            </a:r>
          </a:p>
          <a:p>
            <a:r>
              <a:rPr lang="en-US" sz="1300" b="1" dirty="0">
                <a:latin typeface="Courier New" panose="02070309020205020404" pitchFamily="49" charset="0"/>
                <a:cs typeface="Courier New" panose="02070309020205020404" pitchFamily="49" charset="0"/>
              </a:rPr>
              <a:t>    -S </a:t>
            </a:r>
            <a:r>
              <a:rPr lang="en-US" sz="1300" b="1" dirty="0" err="1">
                <a:latin typeface="Courier New" panose="02070309020205020404" pitchFamily="49" charset="0"/>
                <a:cs typeface="Courier New" panose="02070309020205020404" pitchFamily="49" charset="0"/>
              </a:rPr>
              <a:t>srcaddr</a:t>
            </a:r>
            <a:r>
              <a:rPr lang="en-US" sz="1300" b="1" dirty="0">
                <a:latin typeface="Courier New" panose="02070309020205020404" pitchFamily="49" charset="0"/>
                <a:cs typeface="Courier New" panose="02070309020205020404" pitchFamily="49" charset="0"/>
              </a:rPr>
              <a:t>     Source address to use.</a:t>
            </a:r>
          </a:p>
          <a:p>
            <a:r>
              <a:rPr lang="en-US" sz="1300" b="1" dirty="0">
                <a:latin typeface="Courier New" panose="02070309020205020404" pitchFamily="49" charset="0"/>
                <a:cs typeface="Courier New" panose="02070309020205020404" pitchFamily="49" charset="0"/>
              </a:rPr>
              <a:t>    -4             Force using IPv4.</a:t>
            </a:r>
          </a:p>
          <a:p>
            <a:r>
              <a:rPr lang="en-US" sz="1300" b="1" dirty="0">
                <a:latin typeface="Courier New" panose="02070309020205020404" pitchFamily="49" charset="0"/>
                <a:cs typeface="Courier New" panose="02070309020205020404" pitchFamily="49" charset="0"/>
              </a:rPr>
              <a:t>    -6             Force using IPv6</a:t>
            </a:r>
            <a:r>
              <a:rPr lang="en-US" sz="1300" b="1" dirty="0" smtClean="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168497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a:t>
            </a:r>
            <a:r>
              <a:rPr lang="en-US" dirty="0" smtClean="0">
                <a:solidFill>
                  <a:schemeClr val="accent1">
                    <a:lumMod val="40000"/>
                    <a:lumOff val="60000"/>
                  </a:schemeClr>
                </a:solidFill>
              </a:rPr>
              <a:t>Internals</a:t>
            </a:r>
            <a:r>
              <a:rPr lang="en-US" dirty="0" smtClean="0"/>
              <a:t/>
            </a:r>
            <a:br>
              <a:rPr lang="en-US" dirty="0" smtClean="0"/>
            </a:br>
            <a:r>
              <a:rPr lang="en-US" dirty="0" smtClean="0"/>
              <a:t>Overview</a:t>
            </a:r>
            <a:endParaRPr lang="en-US" dirty="0"/>
          </a:p>
        </p:txBody>
      </p:sp>
      <p:sp>
        <p:nvSpPr>
          <p:cNvPr id="3" name="Content Placeholder 2"/>
          <p:cNvSpPr>
            <a:spLocks noGrp="1"/>
          </p:cNvSpPr>
          <p:nvPr>
            <p:ph idx="1"/>
          </p:nvPr>
        </p:nvSpPr>
        <p:spPr/>
        <p:txBody>
          <a:bodyPr/>
          <a:lstStyle/>
          <a:p>
            <a:r>
              <a:rPr lang="en-US" dirty="0" smtClean="0"/>
              <a:t>What is possible? (MB/s)</a:t>
            </a:r>
          </a:p>
          <a:p>
            <a:endParaRPr lang="en-US" dirty="0" smtClean="0"/>
          </a:p>
          <a:p>
            <a:r>
              <a:rPr lang="en-US" dirty="0" smtClean="0"/>
              <a:t>How one can achieve that?</a:t>
            </a:r>
          </a:p>
          <a:p>
            <a:endParaRPr lang="en-US" dirty="0" smtClean="0"/>
          </a:p>
          <a:p>
            <a:r>
              <a:rPr lang="en-US" dirty="0" smtClean="0"/>
              <a:t>What has shown to fail in practice? (how one can not achieve that)</a:t>
            </a:r>
            <a:endParaRPr lang="en-US" dirty="0"/>
          </a:p>
          <a:p>
            <a:endParaRPr lang="en-US" dirty="0" smtClean="0"/>
          </a:p>
          <a:p>
            <a:r>
              <a:rPr lang="en-US" dirty="0" smtClean="0"/>
              <a:t>Reproduce cases on Testbed with two hosts:</a:t>
            </a:r>
          </a:p>
          <a:p>
            <a:pPr lvl="1"/>
            <a:r>
              <a:rPr lang="en-US" dirty="0" smtClean="0"/>
              <a:t>host znpfg5: sender with a dedicated GigE camera</a:t>
            </a:r>
          </a:p>
          <a:p>
            <a:pPr lvl="1"/>
            <a:r>
              <a:rPr lang="en-US" dirty="0" smtClean="0"/>
              <a:t>host znpfg3: receiver</a:t>
            </a:r>
          </a:p>
          <a:p>
            <a:pPr lvl="1"/>
            <a:endParaRPr lang="en-US" dirty="0"/>
          </a:p>
          <a:p>
            <a:pPr lvl="1"/>
            <a:r>
              <a:rPr lang="en-US" dirty="0" smtClean="0"/>
              <a:t>both hosts monitored via Microsoft Remote Desktop Connection (RDP)!</a:t>
            </a:r>
          </a:p>
          <a:p>
            <a:pPr lvl="1"/>
            <a:endParaRPr lang="en-US" dirty="0"/>
          </a:p>
        </p:txBody>
      </p:sp>
    </p:spTree>
    <p:extLst>
      <p:ext uri="{BB962C8B-B14F-4D97-AF65-F5344CB8AC3E}">
        <p14:creationId xmlns:p14="http://schemas.microsoft.com/office/powerpoint/2010/main" val="1470507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68841" y="3479703"/>
            <a:ext cx="7044071" cy="2893100"/>
          </a:xfrm>
          <a:prstGeom prst="rect">
            <a:avLst/>
          </a:prstGeom>
          <a:solidFill>
            <a:schemeClr val="bg1"/>
          </a:solidFill>
          <a:ln w="12700">
            <a:solidFill>
              <a:schemeClr val="tx1"/>
            </a:solidFill>
          </a:ln>
        </p:spPr>
        <p:txBody>
          <a:bodyPr wrap="square" rtlCol="0">
            <a:spAutoFit/>
          </a:bodyPr>
          <a:lstStyle/>
          <a:p>
            <a:r>
              <a:rPr lang="en-US" sz="1400" b="1" dirty="0">
                <a:latin typeface="Courier New" panose="02070309020205020404" pitchFamily="49" charset="0"/>
                <a:cs typeface="Courier New" panose="02070309020205020404" pitchFamily="49" charset="0"/>
              </a:rPr>
              <a:t>[znpfg3] </a:t>
            </a:r>
            <a:r>
              <a:rPr lang="en-US" sz="1400" b="1" dirty="0" smtClean="0">
                <a:latin typeface="Courier New" panose="02070309020205020404" pitchFamily="49" charset="0"/>
                <a:cs typeface="Courier New" panose="02070309020205020404" pitchFamily="49" charset="0"/>
              </a:rPr>
              <a:t>C</a:t>
            </a:r>
            <a:r>
              <a:rPr lang="en-US" sz="1400" b="1" dirty="0">
                <a:latin typeface="Courier New" panose="02070309020205020404" pitchFamily="49" charset="0"/>
                <a:cs typeface="Courier New" panose="02070309020205020404" pitchFamily="49" charset="0"/>
              </a:rPr>
              <a:t>:\temp\sweisse\netio&gt;ping -l 1472 -f znpfg5</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Pinging znpfg5.ifh.de [141.34.30.215] with 1472 bytes of data:</a:t>
            </a:r>
          </a:p>
          <a:p>
            <a:r>
              <a:rPr lang="en-US" sz="1400" b="1" dirty="0">
                <a:latin typeface="Courier New" panose="02070309020205020404" pitchFamily="49" charset="0"/>
                <a:cs typeface="Courier New" panose="02070309020205020404" pitchFamily="49" charset="0"/>
              </a:rPr>
              <a:t>Reply from 141.34.30.215: bytes=1472 time&lt;1ms TTL=128</a:t>
            </a:r>
          </a:p>
          <a:p>
            <a:r>
              <a:rPr lang="en-US" sz="1400" b="1" dirty="0">
                <a:latin typeface="Courier New" panose="02070309020205020404" pitchFamily="49" charset="0"/>
                <a:cs typeface="Courier New" panose="02070309020205020404" pitchFamily="49" charset="0"/>
              </a:rPr>
              <a:t>Reply from 141.34.30.215: bytes=1472 time&lt;1ms TTL=128</a:t>
            </a:r>
          </a:p>
          <a:p>
            <a:r>
              <a:rPr lang="en-US" sz="1400" b="1" dirty="0">
                <a:latin typeface="Courier New" panose="02070309020205020404" pitchFamily="49" charset="0"/>
                <a:cs typeface="Courier New" panose="02070309020205020404" pitchFamily="49" charset="0"/>
              </a:rPr>
              <a:t>Reply from 141.34.30.215: bytes=1472 time&lt;1ms TTL=128</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Ping statistics for 141.34.30.215:</a:t>
            </a:r>
          </a:p>
          <a:p>
            <a:r>
              <a:rPr lang="en-US" sz="1400" b="1" dirty="0">
                <a:latin typeface="Courier New" panose="02070309020205020404" pitchFamily="49" charset="0"/>
                <a:cs typeface="Courier New" panose="02070309020205020404" pitchFamily="49" charset="0"/>
              </a:rPr>
              <a:t>    Packets: Sent = 3, Received = 3, Lost = 0 (0% loss),</a:t>
            </a:r>
          </a:p>
          <a:p>
            <a:r>
              <a:rPr lang="en-US" sz="1400" b="1" dirty="0">
                <a:latin typeface="Courier New" panose="02070309020205020404" pitchFamily="49" charset="0"/>
                <a:cs typeface="Courier New" panose="02070309020205020404" pitchFamily="49" charset="0"/>
              </a:rPr>
              <a:t>Approximate round trip times in </a:t>
            </a:r>
            <a:r>
              <a:rPr lang="en-US" sz="1400" b="1" dirty="0" err="1">
                <a:latin typeface="Courier New" panose="02070309020205020404" pitchFamily="49" charset="0"/>
                <a:cs typeface="Courier New" panose="02070309020205020404" pitchFamily="49" charset="0"/>
              </a:rPr>
              <a:t>milli</a:t>
            </a:r>
            <a:r>
              <a:rPr lang="en-US" sz="1400" b="1" dirty="0">
                <a:latin typeface="Courier New" panose="02070309020205020404" pitchFamily="49" charset="0"/>
                <a:cs typeface="Courier New" panose="02070309020205020404" pitchFamily="49" charset="0"/>
              </a:rPr>
              <a:t>-seconds:</a:t>
            </a:r>
          </a:p>
          <a:p>
            <a:r>
              <a:rPr lang="en-US" sz="1400" b="1" dirty="0">
                <a:latin typeface="Courier New" panose="02070309020205020404" pitchFamily="49" charset="0"/>
                <a:cs typeface="Courier New" panose="02070309020205020404" pitchFamily="49" charset="0"/>
              </a:rPr>
              <a:t>    Minimum = 0ms, Maximum = 0ms, Average = 0ms</a:t>
            </a:r>
          </a:p>
          <a:p>
            <a:r>
              <a:rPr lang="en-US" sz="1400" b="1" dirty="0">
                <a:latin typeface="Courier New" panose="02070309020205020404" pitchFamily="49" charset="0"/>
                <a:cs typeface="Courier New" panose="02070309020205020404" pitchFamily="49" charset="0"/>
              </a:rPr>
              <a:t>Control-C</a:t>
            </a:r>
          </a:p>
          <a:p>
            <a:r>
              <a:rPr lang="en-US" sz="1400" b="1" dirty="0">
                <a:latin typeface="Courier New" panose="02070309020205020404" pitchFamily="49" charset="0"/>
                <a:cs typeface="Courier New" panose="02070309020205020404" pitchFamily="49" charset="0"/>
              </a:rPr>
              <a:t>^</a:t>
            </a:r>
            <a:r>
              <a:rPr lang="en-US" sz="1400" b="1" dirty="0" smtClean="0">
                <a:latin typeface="Courier New" panose="02070309020205020404" pitchFamily="49" charset="0"/>
                <a:cs typeface="Courier New" panose="02070309020205020404" pitchFamily="49" charset="0"/>
              </a:rPr>
              <a:t>C</a:t>
            </a:r>
            <a:endParaRPr lang="en-US" sz="1400" b="1" dirty="0">
              <a:latin typeface="Courier New" panose="02070309020205020404" pitchFamily="49" charset="0"/>
              <a:cs typeface="Courier New" panose="02070309020205020404" pitchFamily="49" charset="0"/>
            </a:endParaRPr>
          </a:p>
        </p:txBody>
      </p:sp>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br>
              <a:rPr lang="en-US" dirty="0">
                <a:solidFill>
                  <a:schemeClr val="accent1">
                    <a:lumMod val="40000"/>
                    <a:lumOff val="60000"/>
                  </a:schemeClr>
                </a:solidFill>
              </a:rPr>
            </a:br>
            <a:r>
              <a:rPr lang="en-US" dirty="0"/>
              <a:t>Maximum fragment-free UDP Packet Size</a:t>
            </a:r>
          </a:p>
        </p:txBody>
      </p:sp>
      <p:sp>
        <p:nvSpPr>
          <p:cNvPr id="5" name="TextBox 4"/>
          <p:cNvSpPr txBox="1"/>
          <p:nvPr/>
        </p:nvSpPr>
        <p:spPr>
          <a:xfrm>
            <a:off x="574160" y="1015342"/>
            <a:ext cx="7038752" cy="2462213"/>
          </a:xfrm>
          <a:prstGeom prst="rect">
            <a:avLst/>
          </a:prstGeom>
          <a:solidFill>
            <a:schemeClr val="bg1"/>
          </a:solidFill>
          <a:ln w="12700">
            <a:solidFill>
              <a:schemeClr val="tx1"/>
            </a:solidFill>
          </a:ln>
        </p:spPr>
        <p:txBody>
          <a:bodyPr wrap="square" rtlCol="0">
            <a:spAutoFit/>
          </a:bodyPr>
          <a:lstStyle/>
          <a:p>
            <a:r>
              <a:rPr lang="en-US" sz="1400" b="1" dirty="0">
                <a:latin typeface="Courier New" panose="02070309020205020404" pitchFamily="49" charset="0"/>
                <a:cs typeface="Courier New" panose="02070309020205020404" pitchFamily="49" charset="0"/>
              </a:rPr>
              <a:t>[znpfg3] </a:t>
            </a:r>
            <a:r>
              <a:rPr lang="en-US" sz="1400" b="1" dirty="0" smtClean="0">
                <a:latin typeface="Courier New" panose="02070309020205020404" pitchFamily="49" charset="0"/>
                <a:cs typeface="Courier New" panose="02070309020205020404" pitchFamily="49" charset="0"/>
              </a:rPr>
              <a:t>C</a:t>
            </a:r>
            <a:r>
              <a:rPr lang="en-US" sz="1400" b="1" dirty="0">
                <a:latin typeface="Courier New" panose="02070309020205020404" pitchFamily="49" charset="0"/>
                <a:cs typeface="Courier New" panose="02070309020205020404" pitchFamily="49" charset="0"/>
              </a:rPr>
              <a:t>:\temp\sweisse\netio&gt;ping -l 1473 -f znpfg5</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Pinging znpfg5.ifh.de [141.34.30.215] with 1473 bytes of data:</a:t>
            </a:r>
          </a:p>
          <a:p>
            <a:r>
              <a:rPr lang="en-US" sz="1400" b="1" dirty="0">
                <a:latin typeface="Courier New" panose="02070309020205020404" pitchFamily="49" charset="0"/>
                <a:cs typeface="Courier New" panose="02070309020205020404" pitchFamily="49" charset="0"/>
              </a:rPr>
              <a:t>Packet needs to be fragmented but DF set.</a:t>
            </a:r>
          </a:p>
          <a:p>
            <a:r>
              <a:rPr lang="en-US" sz="1400" b="1" dirty="0">
                <a:latin typeface="Courier New" panose="02070309020205020404" pitchFamily="49" charset="0"/>
                <a:cs typeface="Courier New" panose="02070309020205020404" pitchFamily="49" charset="0"/>
              </a:rPr>
              <a:t>Packet needs to be fragmented but DF set.</a:t>
            </a:r>
          </a:p>
          <a:p>
            <a:r>
              <a:rPr lang="en-US" sz="1400" b="1" dirty="0">
                <a:latin typeface="Courier New" panose="02070309020205020404" pitchFamily="49" charset="0"/>
                <a:cs typeface="Courier New" panose="02070309020205020404" pitchFamily="49" charset="0"/>
              </a:rPr>
              <a:t>Packet needs to be fragmented but DF set.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Ping statistics for 141.34.30.215:</a:t>
            </a:r>
          </a:p>
          <a:p>
            <a:r>
              <a:rPr lang="en-US" sz="1400" b="1" dirty="0">
                <a:latin typeface="Courier New" panose="02070309020205020404" pitchFamily="49" charset="0"/>
                <a:cs typeface="Courier New" panose="02070309020205020404" pitchFamily="49" charset="0"/>
              </a:rPr>
              <a:t>    Packets: Sent = 3, Received = 0, Lost = 3 (100% loss),</a:t>
            </a:r>
          </a:p>
          <a:p>
            <a:r>
              <a:rPr lang="en-US" sz="1400" b="1" dirty="0">
                <a:latin typeface="Courier New" panose="02070309020205020404" pitchFamily="49" charset="0"/>
                <a:cs typeface="Courier New" panose="02070309020205020404" pitchFamily="49" charset="0"/>
              </a:rPr>
              <a:t>Control-C</a:t>
            </a:r>
          </a:p>
          <a:p>
            <a:r>
              <a:rPr lang="en-US" sz="1400" b="1" dirty="0">
                <a:latin typeface="Courier New" panose="02070309020205020404" pitchFamily="49" charset="0"/>
                <a:cs typeface="Courier New" panose="02070309020205020404" pitchFamily="49" charset="0"/>
              </a:rPr>
              <a:t>^</a:t>
            </a:r>
            <a:r>
              <a:rPr lang="en-US" sz="1400" b="1" dirty="0" smtClean="0">
                <a:latin typeface="Courier New" panose="02070309020205020404" pitchFamily="49" charset="0"/>
                <a:cs typeface="Courier New" panose="02070309020205020404" pitchFamily="49" charset="0"/>
              </a:rPr>
              <a:t>C</a:t>
            </a:r>
          </a:p>
        </p:txBody>
      </p:sp>
      <p:sp>
        <p:nvSpPr>
          <p:cNvPr id="4" name="TextBox 3"/>
          <p:cNvSpPr txBox="1"/>
          <p:nvPr/>
        </p:nvSpPr>
        <p:spPr>
          <a:xfrm>
            <a:off x="563527" y="1015342"/>
            <a:ext cx="7044071" cy="2677656"/>
          </a:xfrm>
          <a:prstGeom prst="rect">
            <a:avLst/>
          </a:prstGeom>
          <a:solidFill>
            <a:schemeClr val="bg1"/>
          </a:solidFill>
          <a:ln w="12700">
            <a:solidFill>
              <a:schemeClr val="tx1"/>
            </a:solidFill>
          </a:ln>
        </p:spPr>
        <p:txBody>
          <a:bodyPr wrap="square" rtlCol="0">
            <a:spAutoFit/>
          </a:bodyPr>
          <a:lstStyle/>
          <a:p>
            <a:r>
              <a:rPr lang="en-US" sz="1400" b="1" dirty="0" smtClean="0">
                <a:latin typeface="Courier New" panose="02070309020205020404" pitchFamily="49" charset="0"/>
                <a:cs typeface="Courier New" panose="02070309020205020404" pitchFamily="49" charset="0"/>
              </a:rPr>
              <a:t>[znpfg3] C</a:t>
            </a:r>
            <a:r>
              <a:rPr lang="en-US" sz="1400" b="1" dirty="0">
                <a:latin typeface="Courier New" panose="02070309020205020404" pitchFamily="49" charset="0"/>
                <a:cs typeface="Courier New" panose="02070309020205020404" pitchFamily="49" charset="0"/>
              </a:rPr>
              <a:t>:\temp\sweisse\netio&gt;ping -l 1472 -f znpfg5</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Pinging znpfg5.ifh.de [141.34.30.215] with 1472 bytes of data:</a:t>
            </a:r>
          </a:p>
          <a:p>
            <a:r>
              <a:rPr lang="en-US" sz="1400" b="1" dirty="0">
                <a:latin typeface="Courier New" panose="02070309020205020404" pitchFamily="49" charset="0"/>
                <a:cs typeface="Courier New" panose="02070309020205020404" pitchFamily="49" charset="0"/>
              </a:rPr>
              <a:t>Reply from 141.34.30.215: bytes=1472 time&lt;1ms TTL=128</a:t>
            </a:r>
          </a:p>
          <a:p>
            <a:r>
              <a:rPr lang="en-US" sz="1400" b="1" dirty="0">
                <a:latin typeface="Courier New" panose="02070309020205020404" pitchFamily="49" charset="0"/>
                <a:cs typeface="Courier New" panose="02070309020205020404" pitchFamily="49" charset="0"/>
              </a:rPr>
              <a:t>Reply from 141.34.30.215: bytes=1472 time&lt;1ms TTL=128</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Ping statistics for 141.34.30.215:</a:t>
            </a:r>
          </a:p>
          <a:p>
            <a:r>
              <a:rPr lang="en-US" sz="1400" b="1" dirty="0">
                <a:latin typeface="Courier New" panose="02070309020205020404" pitchFamily="49" charset="0"/>
                <a:cs typeface="Courier New" panose="02070309020205020404" pitchFamily="49" charset="0"/>
              </a:rPr>
              <a:t>    Packets: Sent = 2, Received = 2, Lost = 0 (0% loss),</a:t>
            </a:r>
          </a:p>
          <a:p>
            <a:r>
              <a:rPr lang="en-US" sz="1400" b="1" dirty="0">
                <a:latin typeface="Courier New" panose="02070309020205020404" pitchFamily="49" charset="0"/>
                <a:cs typeface="Courier New" panose="02070309020205020404" pitchFamily="49" charset="0"/>
              </a:rPr>
              <a:t>Approximate round trip times in </a:t>
            </a:r>
            <a:r>
              <a:rPr lang="en-US" sz="1400" b="1" dirty="0" err="1">
                <a:latin typeface="Courier New" panose="02070309020205020404" pitchFamily="49" charset="0"/>
                <a:cs typeface="Courier New" panose="02070309020205020404" pitchFamily="49" charset="0"/>
              </a:rPr>
              <a:t>milli</a:t>
            </a:r>
            <a:r>
              <a:rPr lang="en-US" sz="1400" b="1" dirty="0">
                <a:latin typeface="Courier New" panose="02070309020205020404" pitchFamily="49" charset="0"/>
                <a:cs typeface="Courier New" panose="02070309020205020404" pitchFamily="49" charset="0"/>
              </a:rPr>
              <a:t>-seconds:</a:t>
            </a:r>
          </a:p>
          <a:p>
            <a:r>
              <a:rPr lang="en-US" sz="1400" b="1" dirty="0">
                <a:latin typeface="Courier New" panose="02070309020205020404" pitchFamily="49" charset="0"/>
                <a:cs typeface="Courier New" panose="02070309020205020404" pitchFamily="49" charset="0"/>
              </a:rPr>
              <a:t>    Minimum = 0ms, Maximum = 0ms, Average = 0ms</a:t>
            </a:r>
          </a:p>
          <a:p>
            <a:r>
              <a:rPr lang="en-US" sz="1400" b="1" dirty="0">
                <a:latin typeface="Courier New" panose="02070309020205020404" pitchFamily="49" charset="0"/>
                <a:cs typeface="Courier New" panose="02070309020205020404" pitchFamily="49" charset="0"/>
              </a:rPr>
              <a:t>Control-C</a:t>
            </a:r>
          </a:p>
          <a:p>
            <a:r>
              <a:rPr lang="en-US" sz="1400" b="1" dirty="0">
                <a:latin typeface="Courier New" panose="02070309020205020404" pitchFamily="49" charset="0"/>
                <a:cs typeface="Courier New" panose="02070309020205020404" pitchFamily="49" charset="0"/>
              </a:rPr>
              <a:t>^</a:t>
            </a:r>
            <a:r>
              <a:rPr lang="en-US" sz="1400" b="1" dirty="0" smtClean="0">
                <a:latin typeface="Courier New" panose="02070309020205020404" pitchFamily="49" charset="0"/>
                <a:cs typeface="Courier New" panose="02070309020205020404" pitchFamily="49" charset="0"/>
              </a:rPr>
              <a:t>C</a:t>
            </a:r>
          </a:p>
        </p:txBody>
      </p:sp>
    </p:spTree>
    <p:extLst>
      <p:ext uri="{BB962C8B-B14F-4D97-AF65-F5344CB8AC3E}">
        <p14:creationId xmlns:p14="http://schemas.microsoft.com/office/powerpoint/2010/main" val="48074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4"/>
                                        </p:tgtEl>
                                        <p:attrNameLst>
                                          <p:attrName>ppt_w</p:attrName>
                                        </p:attrNameLst>
                                      </p:cBhvr>
                                      <p:tavLst>
                                        <p:tav tm="0">
                                          <p:val>
                                            <p:strVal val="ppt_w"/>
                                          </p:val>
                                        </p:tav>
                                        <p:tav tm="100000">
                                          <p:val>
                                            <p:fltVal val="0"/>
                                          </p:val>
                                        </p:tav>
                                      </p:tavLst>
                                    </p:anim>
                                    <p:anim calcmode="lin" valueType="num">
                                      <p:cBhvr>
                                        <p:cTn id="7" dur="1000"/>
                                        <p:tgtEl>
                                          <p:spTgt spid="4"/>
                                        </p:tgtEl>
                                        <p:attrNameLst>
                                          <p:attrName>ppt_h</p:attrName>
                                        </p:attrNameLst>
                                      </p:cBhvr>
                                      <p:tavLst>
                                        <p:tav tm="0">
                                          <p:val>
                                            <p:strVal val="ppt_h"/>
                                          </p:val>
                                        </p:tav>
                                        <p:tav tm="100000">
                                          <p:val>
                                            <p:fltVal val="0"/>
                                          </p:val>
                                        </p:tav>
                                      </p:tavLst>
                                    </p:anim>
                                    <p:anim calcmode="lin" valueType="num">
                                      <p:cBhvr>
                                        <p:cTn id="8" dur="1000"/>
                                        <p:tgtEl>
                                          <p:spTgt spid="4"/>
                                        </p:tgtEl>
                                        <p:attrNameLst>
                                          <p:attrName>style.rotation</p:attrName>
                                        </p:attrNameLst>
                                      </p:cBhvr>
                                      <p:tavLst>
                                        <p:tav tm="0">
                                          <p:val>
                                            <p:fltVal val="0"/>
                                          </p:val>
                                        </p:tav>
                                        <p:tav tm="100000">
                                          <p:val>
                                            <p:fltVal val="90"/>
                                          </p:val>
                                        </p:tav>
                                      </p:tavLst>
                                    </p:anim>
                                    <p:animEffect transition="out" filter="fade">
                                      <p:cBhvr>
                                        <p:cTn id="9" dur="1000"/>
                                        <p:tgtEl>
                                          <p:spTgt spid="4"/>
                                        </p:tgtEl>
                                      </p:cBhvr>
                                    </p:animEffect>
                                    <p:set>
                                      <p:cBhvr>
                                        <p:cTn id="10" dur="1" fill="hold">
                                          <p:stCondLst>
                                            <p:cond delay="999"/>
                                          </p:stCondLst>
                                        </p:cTn>
                                        <p:tgtEl>
                                          <p:spTgt spid="4"/>
                                        </p:tgtEl>
                                        <p:attrNameLst>
                                          <p:attrName>style.visibility</p:attrName>
                                        </p:attrNameLst>
                                      </p:cBhvr>
                                      <p:to>
                                        <p:strVal val="hidden"/>
                                      </p:to>
                                    </p:set>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br>
              <a:rPr lang="en-US" dirty="0">
                <a:solidFill>
                  <a:schemeClr val="accent1">
                    <a:lumMod val="40000"/>
                    <a:lumOff val="60000"/>
                  </a:schemeClr>
                </a:solidFill>
              </a:rPr>
            </a:br>
            <a:r>
              <a:rPr lang="en-US" dirty="0" smtClean="0"/>
              <a:t>First non-fragmented transport: low max. bandwidth</a:t>
            </a:r>
            <a:endParaRPr lang="en-US" dirty="0"/>
          </a:p>
        </p:txBody>
      </p:sp>
      <p:sp>
        <p:nvSpPr>
          <p:cNvPr id="3" name="Content Placeholder 2"/>
          <p:cNvSpPr>
            <a:spLocks noGrp="1"/>
          </p:cNvSpPr>
          <p:nvPr>
            <p:ph idx="1"/>
          </p:nvPr>
        </p:nvSpPr>
        <p:spPr>
          <a:xfrm>
            <a:off x="293208" y="977900"/>
            <a:ext cx="8520113" cy="4792663"/>
          </a:xfrm>
        </p:spPr>
        <p:txBody>
          <a:bodyPr/>
          <a:lstStyle/>
          <a:p>
            <a:endParaRPr lang="en-US" dirty="0" smtClean="0"/>
          </a:p>
          <a:p>
            <a:endParaRPr lang="en-US" dirty="0"/>
          </a:p>
          <a:p>
            <a:endParaRPr lang="en-US" dirty="0" smtClean="0"/>
          </a:p>
          <a:p>
            <a:r>
              <a:rPr lang="en-US" dirty="0" smtClean="0"/>
              <a:t>Using maximum packet size without fragmentation (1472 bytes)</a:t>
            </a:r>
          </a:p>
          <a:p>
            <a:endParaRPr lang="en-US" dirty="0" smtClean="0"/>
          </a:p>
          <a:p>
            <a:r>
              <a:rPr lang="en-US" dirty="0" smtClean="0"/>
              <a:t>Maximum achievable bandwidth is unexpected slow (17 MB/s)… why?</a:t>
            </a:r>
            <a:endParaRPr lang="en-US" dirty="0"/>
          </a:p>
        </p:txBody>
      </p:sp>
    </p:spTree>
    <p:extLst>
      <p:ext uri="{BB962C8B-B14F-4D97-AF65-F5344CB8AC3E}">
        <p14:creationId xmlns:p14="http://schemas.microsoft.com/office/powerpoint/2010/main" val="41761594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a:t>
            </a:r>
            <a:r>
              <a:rPr lang="en-US" dirty="0" smtClean="0">
                <a:solidFill>
                  <a:schemeClr val="accent1">
                    <a:lumMod val="40000"/>
                    <a:lumOff val="60000"/>
                  </a:schemeClr>
                </a:solidFill>
              </a:rPr>
              <a:t>Internals</a:t>
            </a:r>
            <a:br>
              <a:rPr lang="en-US" dirty="0" smtClean="0">
                <a:solidFill>
                  <a:schemeClr val="accent1">
                    <a:lumMod val="40000"/>
                    <a:lumOff val="60000"/>
                  </a:schemeClr>
                </a:solidFill>
              </a:rPr>
            </a:br>
            <a:r>
              <a:rPr lang="en-US" dirty="0" smtClean="0"/>
              <a:t>Out </a:t>
            </a:r>
            <a:r>
              <a:rPr lang="en-US" dirty="0"/>
              <a:t>of the </a:t>
            </a:r>
            <a:r>
              <a:rPr lang="en-US" dirty="0" smtClean="0"/>
              <a:t>box: Poor UDP performance</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749593426"/>
              </p:ext>
            </p:extLst>
          </p:nvPr>
        </p:nvGraphicFramePr>
        <p:xfrm>
          <a:off x="127591" y="903769"/>
          <a:ext cx="8899451" cy="55820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7657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br>
              <a:rPr lang="en-US" dirty="0">
                <a:solidFill>
                  <a:schemeClr val="accent1">
                    <a:lumMod val="40000"/>
                    <a:lumOff val="60000"/>
                  </a:schemeClr>
                </a:solidFill>
              </a:rPr>
            </a:br>
            <a:r>
              <a:rPr lang="en-US" dirty="0" smtClean="0"/>
              <a:t>Registry Settings</a:t>
            </a:r>
            <a:endParaRPr lang="en-US" dirty="0"/>
          </a:p>
        </p:txBody>
      </p:sp>
      <p:pic>
        <p:nvPicPr>
          <p:cNvPr id="4" name="Content Placeholder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65620" y="1619234"/>
            <a:ext cx="4478917" cy="4447393"/>
          </a:xfrm>
        </p:spPr>
      </p:pic>
      <p:sp>
        <p:nvSpPr>
          <p:cNvPr id="7" name="Content Placeholder 6"/>
          <p:cNvSpPr>
            <a:spLocks noGrp="1"/>
          </p:cNvSpPr>
          <p:nvPr>
            <p:ph sz="half" idx="2"/>
          </p:nvPr>
        </p:nvSpPr>
        <p:spPr>
          <a:xfrm>
            <a:off x="4758068" y="1590963"/>
            <a:ext cx="4183912" cy="4692879"/>
          </a:xfrm>
        </p:spPr>
        <p:txBody>
          <a:bodyPr/>
          <a:lstStyle/>
          <a:p>
            <a:r>
              <a:rPr lang="en-US" sz="2000" dirty="0" err="1" smtClean="0"/>
              <a:t>FastCopyReceiveThreshold</a:t>
            </a:r>
            <a:endParaRPr lang="en-US" sz="2000" dirty="0" smtClean="0"/>
          </a:p>
          <a:p>
            <a:pPr lvl="1"/>
            <a:r>
              <a:rPr lang="en-US" sz="1800" dirty="0" smtClean="0"/>
              <a:t>REG_DWORD</a:t>
            </a:r>
          </a:p>
          <a:p>
            <a:pPr lvl="1"/>
            <a:r>
              <a:rPr lang="en-US" sz="1800" dirty="0" smtClean="0"/>
              <a:t>Default: 1024 (0x400)</a:t>
            </a:r>
          </a:p>
          <a:p>
            <a:pPr lvl="1"/>
            <a:r>
              <a:rPr lang="en-US" sz="1800" dirty="0" smtClean="0"/>
              <a:t>Recommended: 1500 (0x5dc)</a:t>
            </a:r>
          </a:p>
          <a:p>
            <a:pPr lvl="1"/>
            <a:r>
              <a:rPr lang="en-US" sz="1800" dirty="0"/>
              <a:t>l</a:t>
            </a:r>
            <a:r>
              <a:rPr lang="en-US" sz="1800" dirty="0" smtClean="0"/>
              <a:t>ittle impact on receive assumed</a:t>
            </a:r>
          </a:p>
          <a:p>
            <a:pPr marL="444500" lvl="1" indent="0">
              <a:buNone/>
            </a:pPr>
            <a:endParaRPr lang="en-US" sz="800" dirty="0" smtClean="0"/>
          </a:p>
          <a:p>
            <a:pPr marL="444500" lvl="1" indent="0">
              <a:buNone/>
            </a:pPr>
            <a:endParaRPr lang="en-US" sz="800" dirty="0" smtClean="0"/>
          </a:p>
          <a:p>
            <a:r>
              <a:rPr lang="en-US" sz="2000" dirty="0" err="1" smtClean="0"/>
              <a:t>FastSendDatagramThreshold</a:t>
            </a:r>
            <a:endParaRPr lang="en-US" sz="2000" dirty="0" smtClean="0"/>
          </a:p>
          <a:p>
            <a:pPr lvl="1"/>
            <a:r>
              <a:rPr lang="en-US" sz="1800" dirty="0" smtClean="0"/>
              <a:t>REG_DWORD</a:t>
            </a:r>
          </a:p>
          <a:p>
            <a:pPr lvl="1"/>
            <a:r>
              <a:rPr lang="en-US" sz="1800" dirty="0" smtClean="0"/>
              <a:t>Default: 1024 (0x400)</a:t>
            </a:r>
          </a:p>
          <a:p>
            <a:pPr lvl="1"/>
            <a:r>
              <a:rPr lang="en-US" sz="1800" dirty="0" smtClean="0"/>
              <a:t>Recommended: 1500 (0x5dc)</a:t>
            </a:r>
          </a:p>
          <a:p>
            <a:pPr lvl="1"/>
            <a:r>
              <a:rPr lang="en-US" sz="1800" b="1" dirty="0" smtClean="0"/>
              <a:t>huge impact on send</a:t>
            </a:r>
          </a:p>
          <a:p>
            <a:pPr lvl="1"/>
            <a:endParaRPr lang="en-US" sz="2000" dirty="0"/>
          </a:p>
          <a:p>
            <a:endParaRPr lang="en-US" dirty="0"/>
          </a:p>
          <a:p>
            <a:endParaRPr lang="en-US" dirty="0"/>
          </a:p>
        </p:txBody>
      </p:sp>
      <p:sp>
        <p:nvSpPr>
          <p:cNvPr id="5" name="TextBox 4"/>
          <p:cNvSpPr txBox="1"/>
          <p:nvPr/>
        </p:nvSpPr>
        <p:spPr>
          <a:xfrm>
            <a:off x="191385" y="967564"/>
            <a:ext cx="8750595" cy="400110"/>
          </a:xfrm>
          <a:prstGeom prst="rect">
            <a:avLst/>
          </a:prstGeom>
          <a:noFill/>
        </p:spPr>
        <p:txBody>
          <a:bodyPr wrap="square" rtlCol="0">
            <a:spAutoFit/>
          </a:bodyPr>
          <a:lstStyle/>
          <a:p>
            <a:r>
              <a:rPr lang="en-US" sz="2000" dirty="0" smtClean="0"/>
              <a:t>HKLM\SYSTEM\</a:t>
            </a:r>
            <a:r>
              <a:rPr lang="en-US" sz="2000" dirty="0" err="1" smtClean="0"/>
              <a:t>CurrentControlSet</a:t>
            </a:r>
            <a:r>
              <a:rPr lang="en-US" sz="2000" dirty="0" smtClean="0"/>
              <a:t>\services\AFD\Parameters</a:t>
            </a:r>
          </a:p>
        </p:txBody>
      </p:sp>
    </p:spTree>
    <p:extLst>
      <p:ext uri="{BB962C8B-B14F-4D97-AF65-F5344CB8AC3E}">
        <p14:creationId xmlns:p14="http://schemas.microsoft.com/office/powerpoint/2010/main" val="10122105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br>
              <a:rPr lang="en-US" dirty="0">
                <a:solidFill>
                  <a:schemeClr val="accent1">
                    <a:lumMod val="40000"/>
                    <a:lumOff val="60000"/>
                  </a:schemeClr>
                </a:solidFill>
              </a:rPr>
            </a:br>
            <a:r>
              <a:rPr lang="en-US" dirty="0" smtClean="0"/>
              <a:t>Registry </a:t>
            </a:r>
            <a:r>
              <a:rPr lang="en-US" dirty="0"/>
              <a:t>Settings</a:t>
            </a:r>
          </a:p>
        </p:txBody>
      </p:sp>
      <p:sp>
        <p:nvSpPr>
          <p:cNvPr id="3" name="Content Placeholder 2"/>
          <p:cNvSpPr>
            <a:spLocks noGrp="1"/>
          </p:cNvSpPr>
          <p:nvPr>
            <p:ph sz="half" idx="1"/>
          </p:nvPr>
        </p:nvSpPr>
        <p:spPr>
          <a:xfrm>
            <a:off x="63798" y="977900"/>
            <a:ext cx="9016409" cy="446863"/>
          </a:xfrm>
        </p:spPr>
        <p:txBody>
          <a:bodyPr/>
          <a:lstStyle/>
          <a:p>
            <a:pPr marL="0" indent="0">
              <a:buNone/>
            </a:pPr>
            <a:r>
              <a:rPr lang="en-US" sz="1800" dirty="0" smtClean="0"/>
              <a:t>HKLM\SOFTWARE\Microsoft\Windows NT\</a:t>
            </a:r>
            <a:r>
              <a:rPr lang="en-US" sz="1800" dirty="0" err="1" smtClean="0"/>
              <a:t>CurrentVersion</a:t>
            </a:r>
            <a:r>
              <a:rPr lang="en-US" sz="1800" dirty="0" smtClean="0"/>
              <a:t>\Multimedia\</a:t>
            </a:r>
            <a:r>
              <a:rPr lang="en-US" sz="1800" dirty="0" err="1" smtClean="0"/>
              <a:t>SystemProfile</a:t>
            </a:r>
            <a:endParaRPr lang="en-US" sz="1800" dirty="0"/>
          </a:p>
        </p:txBody>
      </p:sp>
      <p:sp>
        <p:nvSpPr>
          <p:cNvPr id="4" name="Content Placeholder 3"/>
          <p:cNvSpPr>
            <a:spLocks noGrp="1"/>
          </p:cNvSpPr>
          <p:nvPr>
            <p:ph sz="half" idx="2"/>
          </p:nvPr>
        </p:nvSpPr>
        <p:spPr>
          <a:xfrm>
            <a:off x="5380078" y="1626780"/>
            <a:ext cx="3551271" cy="4079986"/>
          </a:xfrm>
        </p:spPr>
        <p:txBody>
          <a:bodyPr/>
          <a:lstStyle/>
          <a:p>
            <a:r>
              <a:rPr lang="en-US" sz="1800" dirty="0" err="1" smtClean="0"/>
              <a:t>NetworkThrottlingIndex</a:t>
            </a:r>
            <a:endParaRPr lang="en-US" sz="1800" dirty="0" smtClean="0"/>
          </a:p>
          <a:p>
            <a:pPr lvl="1"/>
            <a:r>
              <a:rPr lang="en-US" sz="1600" dirty="0" smtClean="0"/>
              <a:t>REG_DWORD</a:t>
            </a:r>
          </a:p>
          <a:p>
            <a:pPr lvl="1"/>
            <a:r>
              <a:rPr lang="en-US" sz="1600" dirty="0" smtClean="0"/>
              <a:t>Default value: 0xa</a:t>
            </a:r>
          </a:p>
          <a:p>
            <a:pPr lvl="1"/>
            <a:r>
              <a:rPr lang="en-US" sz="1600" dirty="0" smtClean="0"/>
              <a:t>Recommended: 0xffffffff (4294967295)</a:t>
            </a:r>
          </a:p>
          <a:p>
            <a:pPr lvl="1"/>
            <a:r>
              <a:rPr lang="en-US" sz="1600" dirty="0" smtClean="0"/>
              <a:t>Impact unknown</a:t>
            </a:r>
            <a:endParaRPr lang="en-US" sz="1600" dirty="0"/>
          </a:p>
          <a:p>
            <a:pPr lvl="1"/>
            <a:endParaRPr lang="en-US" sz="1600" dirty="0" smtClean="0"/>
          </a:p>
          <a:p>
            <a:pPr lvl="1"/>
            <a:endParaRPr lang="en-US" sz="1600" dirty="0" smtClean="0"/>
          </a:p>
          <a:p>
            <a:pPr marL="0" indent="0">
              <a:buNone/>
            </a:pPr>
            <a:r>
              <a:rPr lang="en-US" sz="2400" b="1" dirty="0" smtClean="0"/>
              <a:t>In general: No negative side-effects observed.</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688" y="1626780"/>
            <a:ext cx="4954814" cy="4690205"/>
          </a:xfrm>
          <a:prstGeom prst="rect">
            <a:avLst/>
          </a:prstGeom>
        </p:spPr>
      </p:pic>
    </p:spTree>
    <p:extLst>
      <p:ext uri="{BB962C8B-B14F-4D97-AF65-F5344CB8AC3E}">
        <p14:creationId xmlns:p14="http://schemas.microsoft.com/office/powerpoint/2010/main" val="19152042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smtClean="0"/>
              <a:t/>
            </a:r>
            <a:br>
              <a:rPr lang="en-US" dirty="0" smtClean="0"/>
            </a:br>
            <a:r>
              <a:rPr lang="en-US" dirty="0" smtClean="0"/>
              <a:t>Optimized UDP </a:t>
            </a:r>
            <a:r>
              <a:rPr lang="en-US" dirty="0"/>
              <a:t>performance</a:t>
            </a:r>
          </a:p>
        </p:txBody>
      </p:sp>
      <p:graphicFrame>
        <p:nvGraphicFramePr>
          <p:cNvPr id="5" name="Chart 4"/>
          <p:cNvGraphicFramePr>
            <a:graphicFrameLocks/>
          </p:cNvGraphicFramePr>
          <p:nvPr>
            <p:extLst>
              <p:ext uri="{D42A27DB-BD31-4B8C-83A1-F6EECF244321}">
                <p14:modId xmlns:p14="http://schemas.microsoft.com/office/powerpoint/2010/main" val="2600511619"/>
              </p:ext>
            </p:extLst>
          </p:nvPr>
        </p:nvGraphicFramePr>
        <p:xfrm>
          <a:off x="116959" y="999460"/>
          <a:ext cx="8910084" cy="56671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596317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smtClean="0"/>
              <a:t/>
            </a:r>
            <a:br>
              <a:rPr lang="en-US" dirty="0" smtClean="0"/>
            </a:br>
            <a:r>
              <a:rPr lang="en-US" dirty="0" smtClean="0"/>
              <a:t>Win 7 Standard Settings: What’s possible</a:t>
            </a:r>
            <a:endParaRPr lang="en-US" dirty="0"/>
          </a:p>
        </p:txBody>
      </p:sp>
      <p:sp>
        <p:nvSpPr>
          <p:cNvPr id="3" name="Content Placeholder 2"/>
          <p:cNvSpPr>
            <a:spLocks noGrp="1"/>
          </p:cNvSpPr>
          <p:nvPr>
            <p:ph idx="1"/>
          </p:nvPr>
        </p:nvSpPr>
        <p:spPr>
          <a:xfrm>
            <a:off x="271942" y="967267"/>
            <a:ext cx="8520113" cy="4792663"/>
          </a:xfrm>
        </p:spPr>
        <p:txBody>
          <a:bodyPr/>
          <a:lstStyle/>
          <a:p>
            <a:r>
              <a:rPr lang="en-US" dirty="0" smtClean="0"/>
              <a:t>Camera Framerate 11.0 Hz (29.22 MB/s)</a:t>
            </a:r>
          </a:p>
          <a:p>
            <a:endParaRPr lang="en-US" sz="800" dirty="0" smtClean="0"/>
          </a:p>
          <a:p>
            <a:r>
              <a:rPr lang="en-US" dirty="0" smtClean="0"/>
              <a:t>TINE Server: </a:t>
            </a:r>
            <a:r>
              <a:rPr lang="en-US" dirty="0" err="1" smtClean="0"/>
              <a:t>PacketMTU</a:t>
            </a:r>
            <a:r>
              <a:rPr lang="en-US" dirty="0" smtClean="0"/>
              <a:t>=1024, </a:t>
            </a:r>
            <a:r>
              <a:rPr lang="en-US" dirty="0" err="1" smtClean="0"/>
              <a:t>BurstLimit</a:t>
            </a:r>
            <a:r>
              <a:rPr lang="en-US" dirty="0" smtClean="0"/>
              <a:t>=30, </a:t>
            </a:r>
            <a:r>
              <a:rPr lang="en-US" dirty="0" err="1" smtClean="0"/>
              <a:t>MicroDelay</a:t>
            </a:r>
            <a:r>
              <a:rPr lang="en-US" dirty="0" smtClean="0"/>
              <a:t>=10, default </a:t>
            </a:r>
            <a:r>
              <a:rPr lang="en-US" dirty="0" err="1" smtClean="0"/>
              <a:t>SocketSendBufferSize</a:t>
            </a:r>
            <a:r>
              <a:rPr lang="en-US" dirty="0" smtClean="0"/>
              <a:t>=32 KB</a:t>
            </a:r>
          </a:p>
          <a:p>
            <a:pPr marL="0" indent="0">
              <a:buNone/>
            </a:pPr>
            <a:endParaRPr lang="en-US" dirty="0"/>
          </a:p>
          <a:p>
            <a:r>
              <a:rPr lang="en-US" dirty="0" smtClean="0"/>
              <a:t>Result: less than 1 per 1000 frames dropped  (runtime 15m19s: 10102 frames rcvd, 6 dropped )</a:t>
            </a:r>
          </a:p>
          <a:p>
            <a:endParaRPr lang="en-US" dirty="0" smtClean="0"/>
          </a:p>
          <a:p>
            <a:r>
              <a:rPr lang="en-US" dirty="0" smtClean="0"/>
              <a:t>In comparison: 12.2 Hz (32.41 MB/s) results in 3 per 1000 frames dropped (13m47s: 10059 frames rcvd, 31 dropped)</a:t>
            </a:r>
          </a:p>
          <a:p>
            <a:endParaRPr lang="en-US" sz="800" dirty="0" smtClean="0"/>
          </a:p>
          <a:p>
            <a:endParaRPr lang="en-US" sz="800" dirty="0" smtClean="0"/>
          </a:p>
          <a:p>
            <a:endParaRPr lang="en-US" sz="800" dirty="0"/>
          </a:p>
          <a:p>
            <a:r>
              <a:rPr lang="en-US" dirty="0" smtClean="0"/>
              <a:t>Main bottleneck assumed: CPU load (on server and on client around 50% on dual-core machine)</a:t>
            </a:r>
            <a:endParaRPr lang="en-US" dirty="0"/>
          </a:p>
        </p:txBody>
      </p:sp>
    </p:spTree>
    <p:extLst>
      <p:ext uri="{BB962C8B-B14F-4D97-AF65-F5344CB8AC3E}">
        <p14:creationId xmlns:p14="http://schemas.microsoft.com/office/powerpoint/2010/main" val="33012980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smtClean="0"/>
              <a:t/>
            </a:r>
            <a:br>
              <a:rPr lang="en-US" dirty="0" smtClean="0"/>
            </a:br>
            <a:r>
              <a:rPr lang="en-US" dirty="0" smtClean="0"/>
              <a:t>Win </a:t>
            </a:r>
            <a:r>
              <a:rPr lang="en-US" dirty="0"/>
              <a:t>7 </a:t>
            </a:r>
            <a:r>
              <a:rPr lang="en-US" dirty="0" smtClean="0"/>
              <a:t>Performance </a:t>
            </a:r>
            <a:r>
              <a:rPr lang="en-US" dirty="0"/>
              <a:t>Settings: What’s possible</a:t>
            </a:r>
          </a:p>
        </p:txBody>
      </p:sp>
      <p:sp>
        <p:nvSpPr>
          <p:cNvPr id="3" name="Content Placeholder 2"/>
          <p:cNvSpPr>
            <a:spLocks noGrp="1"/>
          </p:cNvSpPr>
          <p:nvPr>
            <p:ph idx="1"/>
          </p:nvPr>
        </p:nvSpPr>
        <p:spPr>
          <a:xfrm>
            <a:off x="271943" y="967563"/>
            <a:ext cx="8520113" cy="4973121"/>
          </a:xfrm>
        </p:spPr>
        <p:txBody>
          <a:bodyPr/>
          <a:lstStyle/>
          <a:p>
            <a:r>
              <a:rPr lang="en-US" dirty="0" smtClean="0"/>
              <a:t>Camera </a:t>
            </a:r>
            <a:r>
              <a:rPr lang="en-US" dirty="0"/>
              <a:t>Framerate </a:t>
            </a:r>
            <a:r>
              <a:rPr lang="en-US" dirty="0" smtClean="0"/>
              <a:t>15.5 </a:t>
            </a:r>
            <a:r>
              <a:rPr lang="en-US" dirty="0"/>
              <a:t>Hz </a:t>
            </a:r>
            <a:r>
              <a:rPr lang="en-US" dirty="0" smtClean="0"/>
              <a:t>(41.2 </a:t>
            </a:r>
            <a:r>
              <a:rPr lang="en-US" dirty="0"/>
              <a:t>MB/s</a:t>
            </a:r>
            <a:r>
              <a:rPr lang="en-US" dirty="0" smtClean="0"/>
              <a:t>)</a:t>
            </a:r>
          </a:p>
          <a:p>
            <a:endParaRPr lang="en-US" sz="800" dirty="0"/>
          </a:p>
          <a:p>
            <a:r>
              <a:rPr lang="en-US" dirty="0"/>
              <a:t>TINE Server: </a:t>
            </a:r>
            <a:r>
              <a:rPr lang="en-US" dirty="0" err="1" smtClean="0"/>
              <a:t>PacketMTU</a:t>
            </a:r>
            <a:r>
              <a:rPr lang="en-US" dirty="0" smtClean="0"/>
              <a:t>=1472, </a:t>
            </a:r>
            <a:r>
              <a:rPr lang="en-US" dirty="0" err="1" smtClean="0"/>
              <a:t>BurstLimit</a:t>
            </a:r>
            <a:r>
              <a:rPr lang="en-US" dirty="0" smtClean="0"/>
              <a:t>=21</a:t>
            </a:r>
            <a:r>
              <a:rPr lang="en-US" dirty="0"/>
              <a:t>, </a:t>
            </a:r>
            <a:r>
              <a:rPr lang="en-US" dirty="0" err="1" smtClean="0"/>
              <a:t>MicroDelay</a:t>
            </a:r>
            <a:r>
              <a:rPr lang="en-US" dirty="0" smtClean="0"/>
              <a:t>=10</a:t>
            </a:r>
            <a:r>
              <a:rPr lang="en-US" dirty="0"/>
              <a:t>, default </a:t>
            </a:r>
            <a:r>
              <a:rPr lang="en-US" dirty="0" err="1" smtClean="0"/>
              <a:t>SocketSendBufferSize</a:t>
            </a:r>
            <a:r>
              <a:rPr lang="en-US" dirty="0" smtClean="0"/>
              <a:t>=32 </a:t>
            </a:r>
            <a:r>
              <a:rPr lang="en-US" dirty="0"/>
              <a:t>KB</a:t>
            </a:r>
          </a:p>
          <a:p>
            <a:pPr marL="0" indent="0">
              <a:buNone/>
            </a:pPr>
            <a:endParaRPr lang="en-US" sz="1000" dirty="0"/>
          </a:p>
          <a:p>
            <a:r>
              <a:rPr lang="en-US" dirty="0"/>
              <a:t>Result: less than 1 per 1000 frames dropped  (runtime </a:t>
            </a:r>
            <a:r>
              <a:rPr lang="en-US" dirty="0" smtClean="0"/>
              <a:t>10m54s: 10119 </a:t>
            </a:r>
            <a:r>
              <a:rPr lang="en-US" dirty="0"/>
              <a:t>frames rcvd, </a:t>
            </a:r>
            <a:r>
              <a:rPr lang="en-US" dirty="0" smtClean="0"/>
              <a:t>9 </a:t>
            </a:r>
            <a:r>
              <a:rPr lang="en-US" dirty="0"/>
              <a:t>dropped )</a:t>
            </a:r>
          </a:p>
          <a:p>
            <a:endParaRPr lang="en-US" sz="1000" dirty="0"/>
          </a:p>
          <a:p>
            <a:r>
              <a:rPr lang="en-US" dirty="0"/>
              <a:t>In comparison</a:t>
            </a:r>
            <a:r>
              <a:rPr lang="en-US" dirty="0" smtClean="0"/>
              <a:t>:</a:t>
            </a:r>
          </a:p>
          <a:p>
            <a:pPr lvl="1"/>
            <a:r>
              <a:rPr lang="en-US" dirty="0" smtClean="0"/>
              <a:t>16.0 </a:t>
            </a:r>
            <a:r>
              <a:rPr lang="en-US" dirty="0"/>
              <a:t>Hz </a:t>
            </a:r>
            <a:r>
              <a:rPr lang="en-US" dirty="0" smtClean="0"/>
              <a:t>(42.5 </a:t>
            </a:r>
            <a:r>
              <a:rPr lang="en-US" dirty="0"/>
              <a:t>MB/s) results in </a:t>
            </a:r>
            <a:r>
              <a:rPr lang="en-US" dirty="0" smtClean="0"/>
              <a:t>1.8 </a:t>
            </a:r>
            <a:r>
              <a:rPr lang="en-US" dirty="0"/>
              <a:t>per 1000 frames dropped (</a:t>
            </a:r>
            <a:r>
              <a:rPr lang="en-US" dirty="0" smtClean="0"/>
              <a:t>10m49s</a:t>
            </a:r>
            <a:r>
              <a:rPr lang="en-US" dirty="0"/>
              <a:t>: </a:t>
            </a:r>
            <a:r>
              <a:rPr lang="en-US" dirty="0" smtClean="0"/>
              <a:t>10350 </a:t>
            </a:r>
            <a:r>
              <a:rPr lang="en-US" dirty="0"/>
              <a:t>frames rcvd, </a:t>
            </a:r>
            <a:r>
              <a:rPr lang="en-US" dirty="0" smtClean="0"/>
              <a:t>19 </a:t>
            </a:r>
            <a:r>
              <a:rPr lang="en-US" dirty="0"/>
              <a:t>dropped</a:t>
            </a:r>
            <a:r>
              <a:rPr lang="en-US" dirty="0" smtClean="0"/>
              <a:t>)</a:t>
            </a:r>
          </a:p>
          <a:p>
            <a:pPr lvl="1"/>
            <a:r>
              <a:rPr lang="en-US" dirty="0" smtClean="0"/>
              <a:t>16.5 Hz (43.8 MB/s) results in 4 per 1000 frames dropped (10m21s: 10213 rcvd, 40 dropped)</a:t>
            </a:r>
          </a:p>
          <a:p>
            <a:endParaRPr lang="en-US" sz="900" dirty="0"/>
          </a:p>
          <a:p>
            <a:r>
              <a:rPr lang="en-US" dirty="0"/>
              <a:t>Main bottleneck assumed: CPU load (on server and on client around 50% on dual-core machine)</a:t>
            </a:r>
          </a:p>
          <a:p>
            <a:endParaRPr lang="en-US" dirty="0"/>
          </a:p>
        </p:txBody>
      </p:sp>
    </p:spTree>
    <p:extLst>
      <p:ext uri="{BB962C8B-B14F-4D97-AF65-F5344CB8AC3E}">
        <p14:creationId xmlns:p14="http://schemas.microsoft.com/office/powerpoint/2010/main" val="30730222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smtClean="0"/>
              <a:t/>
            </a:r>
            <a:br>
              <a:rPr lang="en-US" dirty="0" smtClean="0"/>
            </a:br>
            <a:r>
              <a:rPr lang="en-US" dirty="0" smtClean="0"/>
              <a:t>Win7 Performance vs. Standard (video transmission)</a:t>
            </a:r>
            <a:endParaRPr lang="en-US" dirty="0"/>
          </a:p>
        </p:txBody>
      </p:sp>
      <p:sp>
        <p:nvSpPr>
          <p:cNvPr id="3" name="Content Placeholder 2"/>
          <p:cNvSpPr>
            <a:spLocks noGrp="1"/>
          </p:cNvSpPr>
          <p:nvPr>
            <p:ph idx="1"/>
          </p:nvPr>
        </p:nvSpPr>
        <p:spPr>
          <a:xfrm>
            <a:off x="282575" y="977901"/>
            <a:ext cx="8520113" cy="3445244"/>
          </a:xfrm>
        </p:spPr>
        <p:txBody>
          <a:bodyPr/>
          <a:lstStyle/>
          <a:p>
            <a:r>
              <a:rPr lang="en-US" dirty="0"/>
              <a:t>Camera </a:t>
            </a:r>
            <a:r>
              <a:rPr lang="en-US" dirty="0" smtClean="0"/>
              <a:t>Framerate</a:t>
            </a:r>
          </a:p>
          <a:p>
            <a:pPr lvl="1"/>
            <a:r>
              <a:rPr lang="en-US" dirty="0" smtClean="0"/>
              <a:t>Standard: 11.0 </a:t>
            </a:r>
            <a:r>
              <a:rPr lang="en-US" dirty="0"/>
              <a:t>Hz (29.22 MB/s)</a:t>
            </a:r>
          </a:p>
          <a:p>
            <a:pPr lvl="1"/>
            <a:r>
              <a:rPr lang="en-US" dirty="0" smtClean="0"/>
              <a:t>Performance: 15.5 </a:t>
            </a:r>
            <a:r>
              <a:rPr lang="en-US" dirty="0"/>
              <a:t>Hz (41.2 MB/s)</a:t>
            </a:r>
          </a:p>
          <a:p>
            <a:endParaRPr lang="en-US" dirty="0" smtClean="0"/>
          </a:p>
          <a:p>
            <a:r>
              <a:rPr lang="en-US" dirty="0" smtClean="0"/>
              <a:t>+11.95 MB/s </a:t>
            </a:r>
          </a:p>
          <a:p>
            <a:endParaRPr lang="en-US" dirty="0"/>
          </a:p>
          <a:p>
            <a:r>
              <a:rPr lang="en-US" dirty="0" smtClean="0"/>
              <a:t>Both Standard and Performance suffer from busy CPU (higher network bandwidth occupation on less busy CPU expected)</a:t>
            </a:r>
            <a:endParaRPr lang="en-US" dirty="0"/>
          </a:p>
        </p:txBody>
      </p:sp>
    </p:spTree>
    <p:extLst>
      <p:ext uri="{BB962C8B-B14F-4D97-AF65-F5344CB8AC3E}">
        <p14:creationId xmlns:p14="http://schemas.microsoft.com/office/powerpoint/2010/main" val="34350710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smtClean="0"/>
              <a:t/>
            </a:r>
            <a:br>
              <a:rPr lang="en-US" dirty="0" smtClean="0"/>
            </a:br>
            <a:r>
              <a:rPr lang="en-US" dirty="0" smtClean="0"/>
              <a:t>Summary</a:t>
            </a:r>
            <a:endParaRPr lang="en-US" dirty="0"/>
          </a:p>
        </p:txBody>
      </p:sp>
      <p:sp>
        <p:nvSpPr>
          <p:cNvPr id="3" name="Content Placeholder 2"/>
          <p:cNvSpPr>
            <a:spLocks noGrp="1"/>
          </p:cNvSpPr>
          <p:nvPr>
            <p:ph idx="1"/>
          </p:nvPr>
        </p:nvSpPr>
        <p:spPr>
          <a:xfrm>
            <a:off x="148857" y="1031062"/>
            <a:ext cx="8899450" cy="5135821"/>
          </a:xfrm>
        </p:spPr>
        <p:txBody>
          <a:bodyPr/>
          <a:lstStyle/>
          <a:p>
            <a:r>
              <a:rPr lang="en-US" dirty="0" smtClean="0"/>
              <a:t>Out of the box, UDP bandwidth of packet size &gt;1024 bytes surprisingly low</a:t>
            </a:r>
          </a:p>
          <a:p>
            <a:r>
              <a:rPr lang="en-US" dirty="0"/>
              <a:t>IP </a:t>
            </a:r>
            <a:r>
              <a:rPr lang="en-US" dirty="0" smtClean="0"/>
              <a:t>reassembly showed denial of service in real world environment</a:t>
            </a:r>
          </a:p>
          <a:p>
            <a:endParaRPr lang="en-US" sz="1200" dirty="0"/>
          </a:p>
          <a:p>
            <a:r>
              <a:rPr lang="en-US" dirty="0" smtClean="0"/>
              <a:t>In wide field: stick to Win7 standard settings, re-adjust TINE to </a:t>
            </a:r>
            <a:r>
              <a:rPr lang="en-US" dirty="0" err="1" smtClean="0"/>
              <a:t>PacketMTU</a:t>
            </a:r>
            <a:r>
              <a:rPr lang="en-US" dirty="0" smtClean="0"/>
              <a:t>=1024, keep transfer rate low (20 MB/s, maybe 25 MB/s)</a:t>
            </a:r>
          </a:p>
          <a:p>
            <a:r>
              <a:rPr lang="en-US" dirty="0" smtClean="0"/>
              <a:t>In lab: consider windows 7 performance settings, use TINE default </a:t>
            </a:r>
            <a:r>
              <a:rPr lang="en-US" dirty="0" err="1" smtClean="0"/>
              <a:t>PacketMTU</a:t>
            </a:r>
            <a:r>
              <a:rPr lang="en-US" dirty="0" smtClean="0"/>
              <a:t>=1472, a transfer rate of 40 MB/s is possible</a:t>
            </a:r>
          </a:p>
          <a:p>
            <a:endParaRPr lang="en-US" sz="1200" dirty="0"/>
          </a:p>
          <a:p>
            <a:r>
              <a:rPr lang="en-US" dirty="0" err="1" smtClean="0"/>
              <a:t>MicroDelay</a:t>
            </a:r>
            <a:r>
              <a:rPr lang="en-US" dirty="0" smtClean="0"/>
              <a:t> can be used as a handbrake to saturate possible TINE bandwidth before network level issues occur</a:t>
            </a:r>
          </a:p>
          <a:p>
            <a:r>
              <a:rPr lang="en-US" dirty="0" smtClean="0"/>
              <a:t>TINE Send buffer should be kept at default size (32 KB)</a:t>
            </a:r>
          </a:p>
          <a:p>
            <a:r>
              <a:rPr lang="en-US" dirty="0"/>
              <a:t>on receive </a:t>
            </a:r>
            <a:r>
              <a:rPr lang="en-US" dirty="0" smtClean="0"/>
              <a:t>side, enlarging of socket buffer is highly recommended (rule of thumb: 1 video frame should fit in receive socket buffer)</a:t>
            </a:r>
            <a:endParaRPr lang="en-US" dirty="0"/>
          </a:p>
        </p:txBody>
      </p:sp>
    </p:spTree>
    <p:extLst>
      <p:ext uri="{BB962C8B-B14F-4D97-AF65-F5344CB8AC3E}">
        <p14:creationId xmlns:p14="http://schemas.microsoft.com/office/powerpoint/2010/main" val="2856345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Network Setup</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18" y="1148266"/>
            <a:ext cx="6524705" cy="5078166"/>
          </a:xfrm>
        </p:spPr>
      </p:pic>
    </p:spTree>
    <p:extLst>
      <p:ext uri="{BB962C8B-B14F-4D97-AF65-F5344CB8AC3E}">
        <p14:creationId xmlns:p14="http://schemas.microsoft.com/office/powerpoint/2010/main" val="70564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endParaRPr lang="en-US" dirty="0"/>
          </a:p>
        </p:txBody>
      </p:sp>
      <p:sp>
        <p:nvSpPr>
          <p:cNvPr id="3" name="Content Placeholder 2"/>
          <p:cNvSpPr>
            <a:spLocks noGrp="1"/>
          </p:cNvSpPr>
          <p:nvPr>
            <p:ph idx="1"/>
          </p:nvPr>
        </p:nvSpPr>
        <p:spPr>
          <a:xfrm>
            <a:off x="282575" y="1424763"/>
            <a:ext cx="8520113" cy="2881424"/>
          </a:xfrm>
        </p:spPr>
        <p:txBody>
          <a:bodyPr/>
          <a:lstStyle/>
          <a:p>
            <a:pPr marL="0" indent="0" algn="ctr">
              <a:buNone/>
            </a:pPr>
            <a:r>
              <a:rPr lang="en-US" sz="2800" dirty="0" smtClean="0"/>
              <a:t>Thank you for your attention!</a:t>
            </a:r>
          </a:p>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dirty="0" smtClean="0"/>
              <a:t>Question?                                                                                   Comments?</a:t>
            </a:r>
          </a:p>
          <a:p>
            <a:pPr marL="0" indent="0" algn="ctr">
              <a:buNone/>
            </a:pPr>
            <a:endParaRPr lang="en-US" dirty="0"/>
          </a:p>
          <a:p>
            <a:pPr marL="0" indent="0" algn="ctr">
              <a:buNone/>
            </a:pPr>
            <a:r>
              <a:rPr lang="en-US" dirty="0" smtClean="0"/>
              <a:t>Remarks?</a:t>
            </a:r>
            <a:endParaRPr lang="en-US" dirty="0"/>
          </a:p>
        </p:txBody>
      </p:sp>
    </p:spTree>
    <p:extLst>
      <p:ext uri="{BB962C8B-B14F-4D97-AF65-F5344CB8AC3E}">
        <p14:creationId xmlns:p14="http://schemas.microsoft.com/office/powerpoint/2010/main" val="3879195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a:t>
            </a:r>
            <a:r>
              <a:rPr lang="en-US" dirty="0" smtClean="0">
                <a:solidFill>
                  <a:schemeClr val="accent1">
                    <a:lumMod val="40000"/>
                    <a:lumOff val="60000"/>
                  </a:schemeClr>
                </a:solidFill>
              </a:rPr>
              <a:t>Internals</a:t>
            </a:r>
            <a:r>
              <a:rPr lang="en-US" dirty="0" smtClean="0"/>
              <a:t/>
            </a:r>
            <a:br>
              <a:rPr lang="en-US" dirty="0" smtClean="0"/>
            </a:br>
            <a:r>
              <a:rPr lang="en-US" dirty="0" smtClean="0"/>
              <a:t>Host Details</a:t>
            </a:r>
            <a:endParaRPr lang="en-US" dirty="0"/>
          </a:p>
        </p:txBody>
      </p:sp>
      <p:sp>
        <p:nvSpPr>
          <p:cNvPr id="3" name="Content Placeholder 2"/>
          <p:cNvSpPr>
            <a:spLocks noGrp="1"/>
          </p:cNvSpPr>
          <p:nvPr>
            <p:ph idx="1"/>
          </p:nvPr>
        </p:nvSpPr>
        <p:spPr>
          <a:xfrm>
            <a:off x="250678" y="1063260"/>
            <a:ext cx="8520113" cy="3264195"/>
          </a:xfrm>
        </p:spPr>
        <p:txBody>
          <a:bodyPr/>
          <a:lstStyle/>
          <a:p>
            <a:r>
              <a:rPr lang="en-US" dirty="0" smtClean="0"/>
              <a:t>Sender’s system specs:</a:t>
            </a:r>
          </a:p>
          <a:p>
            <a:pPr lvl="1"/>
            <a:r>
              <a:rPr lang="en-US" dirty="0" smtClean="0"/>
              <a:t>Hostname: znpfg5</a:t>
            </a:r>
            <a:endParaRPr lang="en-US" dirty="0"/>
          </a:p>
          <a:p>
            <a:pPr lvl="1"/>
            <a:r>
              <a:rPr lang="en-US" dirty="0"/>
              <a:t>CPU: Intel Core 2 Duo E8400: 3.0 GHz, 2 cores</a:t>
            </a:r>
          </a:p>
          <a:p>
            <a:pPr lvl="1"/>
            <a:r>
              <a:rPr lang="en-US" dirty="0"/>
              <a:t>Motherboard: Intel D</a:t>
            </a:r>
            <a:r>
              <a:rPr lang="en-US" b="1" dirty="0"/>
              <a:t>X38</a:t>
            </a:r>
            <a:r>
              <a:rPr lang="en-US" dirty="0"/>
              <a:t>BT</a:t>
            </a:r>
          </a:p>
          <a:p>
            <a:pPr lvl="1"/>
            <a:r>
              <a:rPr lang="en-US" dirty="0">
                <a:solidFill>
                  <a:srgbClr val="FF0000"/>
                </a:solidFill>
              </a:rPr>
              <a:t>8 GB RAM </a:t>
            </a:r>
            <a:r>
              <a:rPr lang="en-US" dirty="0"/>
              <a:t>(Non-ECC)</a:t>
            </a:r>
          </a:p>
          <a:p>
            <a:pPr lvl="1"/>
            <a:r>
              <a:rPr lang="en-US" dirty="0"/>
              <a:t>Windows 7 64-bit Enterprise (DESY: Firewall and Virus Scanner enabled)</a:t>
            </a:r>
          </a:p>
          <a:p>
            <a:pPr lvl="1"/>
            <a:r>
              <a:rPr lang="en-US" dirty="0"/>
              <a:t>Intel 82566DC-2 Gigabit Network Connection (on-board): DESY LAN</a:t>
            </a:r>
          </a:p>
          <a:p>
            <a:pPr lvl="1"/>
            <a:r>
              <a:rPr lang="en-US" dirty="0">
                <a:solidFill>
                  <a:srgbClr val="FF0000"/>
                </a:solidFill>
              </a:rPr>
              <a:t>Intel Gigabit CT Desktop Adapter (</a:t>
            </a:r>
            <a:r>
              <a:rPr lang="en-US" dirty="0" err="1">
                <a:solidFill>
                  <a:srgbClr val="FF0000"/>
                </a:solidFill>
              </a:rPr>
              <a:t>PCIe</a:t>
            </a:r>
            <a:r>
              <a:rPr lang="en-US" dirty="0">
                <a:solidFill>
                  <a:srgbClr val="FF0000"/>
                </a:solidFill>
              </a:rPr>
              <a:t> x1) : Camera Input (via 1:1 Cable to Camera</a:t>
            </a:r>
            <a:r>
              <a:rPr lang="en-US" dirty="0" smtClean="0">
                <a:solidFill>
                  <a:srgbClr val="FF0000"/>
                </a:solidFill>
              </a:rPr>
              <a:t>)</a:t>
            </a:r>
          </a:p>
          <a:p>
            <a:pPr lvl="1"/>
            <a:endParaRPr lang="en-US" dirty="0"/>
          </a:p>
          <a:p>
            <a:pPr marL="444500" lvl="1" indent="0">
              <a:buNone/>
            </a:pPr>
            <a:endParaRPr lang="en-US" sz="800"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21395" y="4248409"/>
            <a:ext cx="4932889" cy="1961997"/>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4154" y="4819352"/>
            <a:ext cx="2945555" cy="1391054"/>
          </a:xfrm>
          <a:prstGeom prst="rect">
            <a:avLst/>
          </a:prstGeom>
        </p:spPr>
      </p:pic>
    </p:spTree>
    <p:extLst>
      <p:ext uri="{BB962C8B-B14F-4D97-AF65-F5344CB8AC3E}">
        <p14:creationId xmlns:p14="http://schemas.microsoft.com/office/powerpoint/2010/main" val="1529761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a:t>Host Details</a:t>
            </a:r>
          </a:p>
        </p:txBody>
      </p:sp>
      <p:sp>
        <p:nvSpPr>
          <p:cNvPr id="3" name="Content Placeholder 2"/>
          <p:cNvSpPr>
            <a:spLocks noGrp="1"/>
          </p:cNvSpPr>
          <p:nvPr>
            <p:ph idx="1"/>
          </p:nvPr>
        </p:nvSpPr>
        <p:spPr>
          <a:xfrm>
            <a:off x="261309" y="1084230"/>
            <a:ext cx="8520113" cy="2775393"/>
          </a:xfrm>
        </p:spPr>
        <p:txBody>
          <a:bodyPr/>
          <a:lstStyle/>
          <a:p>
            <a:r>
              <a:rPr lang="en-US" dirty="0" smtClean="0"/>
              <a:t>Receiver’s system specs: </a:t>
            </a:r>
          </a:p>
          <a:p>
            <a:pPr lvl="1"/>
            <a:r>
              <a:rPr lang="en-US" dirty="0" smtClean="0"/>
              <a:t>Hostname: znpfg3</a:t>
            </a:r>
            <a:endParaRPr lang="en-US" dirty="0"/>
          </a:p>
          <a:p>
            <a:pPr lvl="1"/>
            <a:r>
              <a:rPr lang="en-US" dirty="0"/>
              <a:t>CPU: Intel Core 2 Duo E8400: 3.0 GHz, 2 cores</a:t>
            </a:r>
          </a:p>
          <a:p>
            <a:pPr lvl="1"/>
            <a:r>
              <a:rPr lang="en-US" dirty="0"/>
              <a:t>Motherboard: Intel D</a:t>
            </a:r>
            <a:r>
              <a:rPr lang="en-US" b="1" dirty="0"/>
              <a:t>X38</a:t>
            </a:r>
            <a:r>
              <a:rPr lang="en-US" dirty="0"/>
              <a:t>BT</a:t>
            </a:r>
          </a:p>
          <a:p>
            <a:pPr lvl="1"/>
            <a:r>
              <a:rPr lang="en-US" dirty="0">
                <a:solidFill>
                  <a:srgbClr val="FF0000"/>
                </a:solidFill>
              </a:rPr>
              <a:t>4 GB RAM </a:t>
            </a:r>
            <a:r>
              <a:rPr lang="en-US" dirty="0"/>
              <a:t>(Non-ECC)</a:t>
            </a:r>
          </a:p>
          <a:p>
            <a:pPr lvl="1"/>
            <a:r>
              <a:rPr lang="en-US" dirty="0"/>
              <a:t>Windows 7 64-bit Enterprise (DESY: Firewall and Virus Scanner enabled)</a:t>
            </a:r>
          </a:p>
          <a:p>
            <a:pPr lvl="1"/>
            <a:r>
              <a:rPr lang="en-US" dirty="0"/>
              <a:t>Intel 82566DC-2 Gigabit Network Connection (on-board): DESY LAN</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1369" y="3870250"/>
            <a:ext cx="3161412" cy="237105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9468" y="4880344"/>
            <a:ext cx="3787287" cy="1360965"/>
          </a:xfrm>
          <a:prstGeom prst="rect">
            <a:avLst/>
          </a:prstGeom>
        </p:spPr>
      </p:pic>
      <p:sp>
        <p:nvSpPr>
          <p:cNvPr id="6" name="TextBox 5"/>
          <p:cNvSpPr txBox="1"/>
          <p:nvPr/>
        </p:nvSpPr>
        <p:spPr>
          <a:xfrm>
            <a:off x="4529468" y="3944679"/>
            <a:ext cx="3787287" cy="584775"/>
          </a:xfrm>
          <a:prstGeom prst="rect">
            <a:avLst/>
          </a:prstGeom>
          <a:noFill/>
        </p:spPr>
        <p:txBody>
          <a:bodyPr wrap="square" rtlCol="0">
            <a:spAutoFit/>
          </a:bodyPr>
          <a:lstStyle/>
          <a:p>
            <a:r>
              <a:rPr lang="en-US" dirty="0" smtClean="0"/>
              <a:t>Common off-the-shelf (COTS) Rackmount PC</a:t>
            </a:r>
            <a:endParaRPr lang="en-US" dirty="0"/>
          </a:p>
        </p:txBody>
      </p:sp>
    </p:spTree>
    <p:extLst>
      <p:ext uri="{BB962C8B-B14F-4D97-AF65-F5344CB8AC3E}">
        <p14:creationId xmlns:p14="http://schemas.microsoft.com/office/powerpoint/2010/main" val="3019309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a:t>Host Details</a:t>
            </a:r>
          </a:p>
        </p:txBody>
      </p:sp>
      <p:sp>
        <p:nvSpPr>
          <p:cNvPr id="3" name="Content Placeholder 2"/>
          <p:cNvSpPr>
            <a:spLocks noGrp="1"/>
          </p:cNvSpPr>
          <p:nvPr>
            <p:ph idx="1"/>
          </p:nvPr>
        </p:nvSpPr>
        <p:spPr>
          <a:xfrm>
            <a:off x="240043" y="956930"/>
            <a:ext cx="8520113" cy="5358809"/>
          </a:xfrm>
        </p:spPr>
        <p:txBody>
          <a:bodyPr/>
          <a:lstStyle/>
          <a:p>
            <a:r>
              <a:rPr lang="en-US" dirty="0" smtClean="0"/>
              <a:t>Intel Network Interface Card (NIC) Tuning</a:t>
            </a:r>
          </a:p>
          <a:p>
            <a:pPr lvl="1"/>
            <a:r>
              <a:rPr lang="en-US" dirty="0" smtClean="0"/>
              <a:t>Receive Buffers: 256 -&gt; 2048 (max)</a:t>
            </a:r>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smtClean="0"/>
          </a:p>
          <a:p>
            <a:pPr lvl="1"/>
            <a:endParaRPr lang="en-US" dirty="0"/>
          </a:p>
          <a:p>
            <a:pPr lvl="1"/>
            <a:r>
              <a:rPr lang="en-US" dirty="0" smtClean="0"/>
              <a:t>When dealing with the high throughput UDP traffic a GigE camera can provide, enlarging receive buffers has shown to improve transport reliability (few dropped packets or dropped frames -&gt; no dropped packets/dropped frames)</a:t>
            </a:r>
          </a:p>
          <a:p>
            <a:pPr lvl="1"/>
            <a:r>
              <a:rPr lang="en-US" dirty="0" smtClean="0"/>
              <a:t>According to a test which I’ve done it’s not clear whether increasing number of receive buffers has a positive effect on transfer stability as shown in this presentation</a:t>
            </a:r>
          </a:p>
          <a:p>
            <a:pPr lvl="1"/>
            <a:r>
              <a:rPr lang="en-US" dirty="0" smtClean="0"/>
              <a:t>No negative side effects have been observed</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1356" y="1786660"/>
            <a:ext cx="5114263" cy="28956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356" y="1776027"/>
            <a:ext cx="5241853" cy="2894117"/>
          </a:xfrm>
          <a:prstGeom prst="rect">
            <a:avLst/>
          </a:prstGeom>
        </p:spPr>
      </p:pic>
    </p:spTree>
    <p:extLst>
      <p:ext uri="{BB962C8B-B14F-4D97-AF65-F5344CB8AC3E}">
        <p14:creationId xmlns:p14="http://schemas.microsoft.com/office/powerpoint/2010/main" val="259038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Image Source Details</a:t>
            </a:r>
            <a:endParaRPr lang="en-US" dirty="0"/>
          </a:p>
        </p:txBody>
      </p:sp>
      <p:sp>
        <p:nvSpPr>
          <p:cNvPr id="3" name="Content Placeholder 2"/>
          <p:cNvSpPr>
            <a:spLocks noGrp="1"/>
          </p:cNvSpPr>
          <p:nvPr>
            <p:ph idx="1"/>
          </p:nvPr>
        </p:nvSpPr>
        <p:spPr>
          <a:xfrm>
            <a:off x="282581" y="3321993"/>
            <a:ext cx="4969348" cy="1802904"/>
          </a:xfrm>
        </p:spPr>
        <p:txBody>
          <a:bodyPr/>
          <a:lstStyle/>
          <a:p>
            <a:pPr lvl="1"/>
            <a:endParaRPr lang="en-US" dirty="0"/>
          </a:p>
          <a:p>
            <a:pPr lvl="1"/>
            <a:r>
              <a:rPr lang="en-US" dirty="0" smtClean="0"/>
              <a:t>Total possible (net) bandwidth: 53.13 MB/s (55.705.600 bytes per second)                (1360 x 1024 x 2 x 20)</a:t>
            </a:r>
          </a:p>
          <a:p>
            <a:pPr marL="444500" lvl="1" indent="0">
              <a:buNone/>
            </a:pPr>
            <a:endParaRPr lang="en-US" dirty="0" smtClean="0"/>
          </a:p>
          <a:p>
            <a:pPr marL="444500" lvl="1" indent="0">
              <a:buNone/>
            </a:pPr>
            <a:endParaRPr lang="en-US"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6196" y="3577184"/>
            <a:ext cx="2882540" cy="1409524"/>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4880" y="1105798"/>
            <a:ext cx="4165172" cy="1967024"/>
          </a:xfrm>
          <a:prstGeom prst="rect">
            <a:avLst/>
          </a:prstGeom>
        </p:spPr>
      </p:pic>
      <p:sp>
        <p:nvSpPr>
          <p:cNvPr id="8" name="Content Placeholder 2"/>
          <p:cNvSpPr txBox="1">
            <a:spLocks/>
          </p:cNvSpPr>
          <p:nvPr/>
        </p:nvSpPr>
        <p:spPr bwMode="auto">
          <a:xfrm>
            <a:off x="282576" y="1023976"/>
            <a:ext cx="4265340" cy="2212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5113" indent="-265113"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8650" indent="-184150"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6663" indent="-228600"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4650" indent="-228600" algn="l" rtl="0" eaLnBrk="1" fontAlgn="base" hangingPunct="1">
              <a:spcBef>
                <a:spcPct val="0"/>
              </a:spcBef>
              <a:spcAft>
                <a:spcPct val="0"/>
              </a:spcAft>
              <a:buFont typeface="Wingdings" pitchFamily="2" charset="2"/>
              <a:buChar char="§"/>
              <a:defRPr sz="14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a:lstStyle>
          <a:p>
            <a:r>
              <a:rPr lang="en-US" kern="0" dirty="0" err="1" smtClean="0"/>
              <a:t>Prosilica</a:t>
            </a:r>
            <a:r>
              <a:rPr lang="en-US" kern="0" dirty="0" smtClean="0"/>
              <a:t> GC1350M </a:t>
            </a:r>
          </a:p>
          <a:p>
            <a:pPr lvl="1"/>
            <a:r>
              <a:rPr lang="en-US" kern="0" dirty="0" smtClean="0"/>
              <a:t>1360x1024 pixel</a:t>
            </a:r>
          </a:p>
          <a:p>
            <a:pPr lvl="1"/>
            <a:r>
              <a:rPr lang="en-US" kern="0" dirty="0" smtClean="0"/>
              <a:t>Monochrome </a:t>
            </a:r>
          </a:p>
          <a:p>
            <a:pPr lvl="1"/>
            <a:r>
              <a:rPr lang="en-US" kern="0" dirty="0" smtClean="0"/>
              <a:t>12 bits per pixel (as 2 bytes per pixel)</a:t>
            </a:r>
          </a:p>
          <a:p>
            <a:pPr lvl="1"/>
            <a:r>
              <a:rPr lang="en-US" kern="0" dirty="0" smtClean="0"/>
              <a:t>Up to 20 Hz full frame read out (20.065 Hz)</a:t>
            </a:r>
          </a:p>
        </p:txBody>
      </p:sp>
      <p:sp>
        <p:nvSpPr>
          <p:cNvPr id="9" name="Content Placeholder 2"/>
          <p:cNvSpPr txBox="1">
            <a:spLocks/>
          </p:cNvSpPr>
          <p:nvPr/>
        </p:nvSpPr>
        <p:spPr bwMode="auto">
          <a:xfrm>
            <a:off x="457901" y="5592726"/>
            <a:ext cx="7548415" cy="669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65113" indent="-265113" algn="l" rtl="0" eaLnBrk="1" fontAlgn="base" hangingPunct="1">
              <a:spcBef>
                <a:spcPct val="0"/>
              </a:spcBef>
              <a:spcAft>
                <a:spcPct val="50000"/>
              </a:spcAft>
              <a:buClr>
                <a:srgbClr val="F28E00"/>
              </a:buClr>
              <a:buFont typeface="Arial Black" pitchFamily="34" charset="0"/>
              <a:buChar char="&gt;"/>
              <a:defRPr sz="2000">
                <a:solidFill>
                  <a:schemeClr val="tx1"/>
                </a:solidFill>
                <a:latin typeface="+mn-lt"/>
                <a:ea typeface="+mn-ea"/>
                <a:cs typeface="+mn-cs"/>
              </a:defRPr>
            </a:lvl1pPr>
            <a:lvl2pPr marL="628650" indent="-184150" algn="l" rtl="0" eaLnBrk="1" fontAlgn="base" hangingPunct="1">
              <a:spcBef>
                <a:spcPct val="0"/>
              </a:spcBef>
              <a:spcAft>
                <a:spcPct val="50000"/>
              </a:spcAft>
              <a:buClr>
                <a:schemeClr val="bg2"/>
              </a:buClr>
              <a:buFont typeface="Wingdings" pitchFamily="2" charset="2"/>
              <a:buChar char="§"/>
              <a:defRPr sz="1600">
                <a:solidFill>
                  <a:schemeClr val="tx1"/>
                </a:solidFill>
                <a:latin typeface="+mn-lt"/>
              </a:defRPr>
            </a:lvl2pPr>
            <a:lvl3pPr marL="1236663" indent="-228600" algn="l" rtl="0" eaLnBrk="1" fontAlgn="base" hangingPunct="1">
              <a:spcBef>
                <a:spcPct val="0"/>
              </a:spcBef>
              <a:spcAft>
                <a:spcPct val="0"/>
              </a:spcAft>
              <a:buClr>
                <a:srgbClr val="FF9900"/>
              </a:buClr>
              <a:buFont typeface="Arial Black" pitchFamily="34" charset="0"/>
              <a:defRPr sz="1200">
                <a:solidFill>
                  <a:schemeClr val="tx1"/>
                </a:solidFill>
                <a:latin typeface="+mn-lt"/>
              </a:defRPr>
            </a:lvl3pPr>
            <a:lvl4pPr marL="1644650" indent="-228600" algn="l" rtl="0" eaLnBrk="1" fontAlgn="base" hangingPunct="1">
              <a:spcBef>
                <a:spcPct val="0"/>
              </a:spcBef>
              <a:spcAft>
                <a:spcPct val="0"/>
              </a:spcAft>
              <a:buFont typeface="Wingdings" pitchFamily="2" charset="2"/>
              <a:buChar char="§"/>
              <a:defRPr sz="1400">
                <a:solidFill>
                  <a:schemeClr val="tx1"/>
                </a:solidFill>
                <a:latin typeface="+mn-lt"/>
              </a:defRPr>
            </a:lvl4pPr>
            <a:lvl5pPr marL="2057400" indent="-228600" algn="l" rtl="0" eaLnBrk="1" fontAlgn="base" hangingPunct="1">
              <a:spcBef>
                <a:spcPct val="20000"/>
              </a:spcBef>
              <a:spcAft>
                <a:spcPct val="0"/>
              </a:spcAft>
              <a:defRPr sz="2000">
                <a:solidFill>
                  <a:schemeClr val="tx1"/>
                </a:solidFill>
                <a:latin typeface="+mn-lt"/>
              </a:defRPr>
            </a:lvl5pPr>
            <a:lvl6pPr marL="2514600" indent="-228600" algn="l" rtl="0" eaLnBrk="1" fontAlgn="base" hangingPunct="1">
              <a:spcBef>
                <a:spcPct val="20000"/>
              </a:spcBef>
              <a:spcAft>
                <a:spcPct val="0"/>
              </a:spcAft>
              <a:defRPr sz="2000">
                <a:solidFill>
                  <a:schemeClr val="tx1"/>
                </a:solidFill>
                <a:latin typeface="+mn-lt"/>
              </a:defRPr>
            </a:lvl6pPr>
            <a:lvl7pPr marL="2971800" indent="-228600" algn="l" rtl="0" eaLnBrk="1" fontAlgn="base" hangingPunct="1">
              <a:spcBef>
                <a:spcPct val="20000"/>
              </a:spcBef>
              <a:spcAft>
                <a:spcPct val="0"/>
              </a:spcAft>
              <a:defRPr sz="2000">
                <a:solidFill>
                  <a:schemeClr val="tx1"/>
                </a:solidFill>
                <a:latin typeface="+mn-lt"/>
              </a:defRPr>
            </a:lvl7pPr>
            <a:lvl8pPr marL="3429000" indent="-228600" algn="l" rtl="0" eaLnBrk="1" fontAlgn="base" hangingPunct="1">
              <a:spcBef>
                <a:spcPct val="20000"/>
              </a:spcBef>
              <a:spcAft>
                <a:spcPct val="0"/>
              </a:spcAft>
              <a:defRPr sz="2000">
                <a:solidFill>
                  <a:schemeClr val="tx1"/>
                </a:solidFill>
                <a:latin typeface="+mn-lt"/>
              </a:defRPr>
            </a:lvl8pPr>
            <a:lvl9pPr marL="3886200" indent="-228600" algn="l" rtl="0" eaLnBrk="1" fontAlgn="base" hangingPunct="1">
              <a:spcBef>
                <a:spcPct val="20000"/>
              </a:spcBef>
              <a:spcAft>
                <a:spcPct val="0"/>
              </a:spcAft>
              <a:defRPr sz="2000">
                <a:solidFill>
                  <a:schemeClr val="tx1"/>
                </a:solidFill>
                <a:latin typeface="+mn-lt"/>
              </a:defRPr>
            </a:lvl9pPr>
          </a:lstStyle>
          <a:p>
            <a:pPr marL="444500" lvl="1" indent="0">
              <a:buFont typeface="Wingdings" pitchFamily="2" charset="2"/>
              <a:buNone/>
            </a:pPr>
            <a:r>
              <a:rPr lang="en-US" kern="0" dirty="0" smtClean="0"/>
              <a:t>As comparison: Highest in practice observed Gigabit Ethernet bandwidth (with TCP): 109 MB/s (</a:t>
            </a:r>
            <a:r>
              <a:rPr lang="en-US" kern="0" dirty="0" err="1" smtClean="0"/>
              <a:t>NetIO</a:t>
            </a:r>
            <a:r>
              <a:rPr lang="en-US" kern="0" dirty="0" smtClean="0"/>
              <a:t> benchmark v1.31)</a:t>
            </a:r>
            <a:endParaRPr lang="en-US" kern="0" dirty="0"/>
          </a:p>
        </p:txBody>
      </p:sp>
    </p:spTree>
    <p:extLst>
      <p:ext uri="{BB962C8B-B14F-4D97-AF65-F5344CB8AC3E}">
        <p14:creationId xmlns:p14="http://schemas.microsoft.com/office/powerpoint/2010/main" val="433948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Internals</a:t>
            </a:r>
            <a:r>
              <a:rPr lang="en-US" dirty="0"/>
              <a:t/>
            </a:r>
            <a:br>
              <a:rPr lang="en-US" dirty="0"/>
            </a:br>
            <a:r>
              <a:rPr lang="en-US" dirty="0" smtClean="0"/>
              <a:t>Goal</a:t>
            </a:r>
            <a:endParaRPr lang="en-US" dirty="0"/>
          </a:p>
        </p:txBody>
      </p:sp>
      <p:sp>
        <p:nvSpPr>
          <p:cNvPr id="3" name="Content Placeholder 2"/>
          <p:cNvSpPr>
            <a:spLocks noGrp="1"/>
          </p:cNvSpPr>
          <p:nvPr>
            <p:ph idx="1"/>
          </p:nvPr>
        </p:nvSpPr>
        <p:spPr>
          <a:xfrm>
            <a:off x="282575" y="2945219"/>
            <a:ext cx="8520113" cy="2825345"/>
          </a:xfrm>
        </p:spPr>
        <p:txBody>
          <a:bodyPr/>
          <a:lstStyle/>
          <a:p>
            <a:r>
              <a:rPr lang="en-US" sz="2800" dirty="0"/>
              <a:t>A transfer is very stable </a:t>
            </a:r>
            <a:r>
              <a:rPr lang="en-US" sz="2800" dirty="0" smtClean="0"/>
              <a:t>if:</a:t>
            </a:r>
          </a:p>
          <a:p>
            <a:pPr lvl="1"/>
            <a:r>
              <a:rPr lang="en-US" sz="2000" dirty="0" smtClean="0"/>
              <a:t>Less than 1 per 1000 frames is dropped, for </a:t>
            </a:r>
            <a:r>
              <a:rPr lang="en-US" sz="2000" dirty="0"/>
              <a:t>more than 10 </a:t>
            </a:r>
            <a:r>
              <a:rPr lang="en-US" sz="2000" dirty="0" smtClean="0"/>
              <a:t>minutes</a:t>
            </a:r>
          </a:p>
        </p:txBody>
      </p:sp>
    </p:spTree>
    <p:extLst>
      <p:ext uri="{BB962C8B-B14F-4D97-AF65-F5344CB8AC3E}">
        <p14:creationId xmlns:p14="http://schemas.microsoft.com/office/powerpoint/2010/main" val="2283406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lumMod val="40000"/>
                    <a:lumOff val="60000"/>
                  </a:schemeClr>
                </a:solidFill>
              </a:rPr>
              <a:t>Win7 UDP Performance </a:t>
            </a:r>
            <a:r>
              <a:rPr lang="en-US" dirty="0" smtClean="0">
                <a:solidFill>
                  <a:schemeClr val="accent1">
                    <a:lumMod val="40000"/>
                    <a:lumOff val="60000"/>
                  </a:schemeClr>
                </a:solidFill>
              </a:rPr>
              <a:t>Internals</a:t>
            </a:r>
            <a:r>
              <a:rPr lang="en-US" dirty="0">
                <a:solidFill>
                  <a:schemeClr val="accent1">
                    <a:lumMod val="40000"/>
                    <a:lumOff val="60000"/>
                  </a:schemeClr>
                </a:solidFill>
              </a:rPr>
              <a:t/>
            </a:r>
            <a:br>
              <a:rPr lang="en-US" dirty="0">
                <a:solidFill>
                  <a:schemeClr val="accent1">
                    <a:lumMod val="40000"/>
                    <a:lumOff val="60000"/>
                  </a:schemeClr>
                </a:solidFill>
              </a:rPr>
            </a:br>
            <a:r>
              <a:rPr lang="en-US" dirty="0"/>
              <a:t>Settings which are not modified across tests </a:t>
            </a:r>
            <a:r>
              <a:rPr lang="en-US" dirty="0" smtClean="0"/>
              <a:t>runs</a:t>
            </a:r>
            <a:endParaRPr lang="en-US" dirty="0"/>
          </a:p>
        </p:txBody>
      </p:sp>
      <p:sp>
        <p:nvSpPr>
          <p:cNvPr id="3" name="Content Placeholder 2"/>
          <p:cNvSpPr>
            <a:spLocks noGrp="1"/>
          </p:cNvSpPr>
          <p:nvPr>
            <p:ph idx="1"/>
          </p:nvPr>
        </p:nvSpPr>
        <p:spPr>
          <a:xfrm>
            <a:off x="229412" y="1063263"/>
            <a:ext cx="8520113" cy="4667693"/>
          </a:xfrm>
        </p:spPr>
        <p:txBody>
          <a:bodyPr/>
          <a:lstStyle/>
          <a:p>
            <a:r>
              <a:rPr lang="en-US" dirty="0" smtClean="0"/>
              <a:t>Camera </a:t>
            </a:r>
            <a:r>
              <a:rPr lang="en-US" dirty="0" err="1" smtClean="0"/>
              <a:t>Prosilica</a:t>
            </a:r>
            <a:r>
              <a:rPr lang="en-US" dirty="0" smtClean="0"/>
              <a:t> GC1350M (connected to znpfg5)</a:t>
            </a:r>
          </a:p>
          <a:p>
            <a:pPr lvl="1"/>
            <a:r>
              <a:rPr lang="en-US" dirty="0" smtClean="0"/>
              <a:t>delivering 1360x1024x12 bit       -&gt;      2.785.280 bytes / image</a:t>
            </a:r>
          </a:p>
          <a:p>
            <a:pPr lvl="1"/>
            <a:endParaRPr lang="en-US" sz="1200" dirty="0" smtClean="0"/>
          </a:p>
          <a:p>
            <a:r>
              <a:rPr lang="en-US" dirty="0" smtClean="0"/>
              <a:t>TINE server (on znpfg5)</a:t>
            </a:r>
          </a:p>
          <a:p>
            <a:pPr lvl="1"/>
            <a:r>
              <a:rPr lang="en-US" dirty="0" smtClean="0"/>
              <a:t>Lazy scheduling</a:t>
            </a:r>
          </a:p>
          <a:p>
            <a:pPr lvl="1"/>
            <a:r>
              <a:rPr lang="en-US" dirty="0" err="1" smtClean="0"/>
              <a:t>CycleDelay</a:t>
            </a:r>
            <a:r>
              <a:rPr lang="en-US" dirty="0" smtClean="0"/>
              <a:t>=0</a:t>
            </a:r>
          </a:p>
          <a:p>
            <a:pPr lvl="1"/>
            <a:r>
              <a:rPr lang="en-US" dirty="0" smtClean="0"/>
              <a:t>SGP_ProsilicaGigE.exe: C/C</a:t>
            </a:r>
            <a:r>
              <a:rPr lang="en-US" dirty="0"/>
              <a:t>++ 32-bit Windows executable, using </a:t>
            </a:r>
            <a:r>
              <a:rPr lang="en-US" dirty="0" smtClean="0"/>
              <a:t>tine32.dll*</a:t>
            </a:r>
            <a:endParaRPr lang="en-US" dirty="0"/>
          </a:p>
          <a:p>
            <a:pPr marL="444500" lvl="1" indent="0">
              <a:buNone/>
            </a:pPr>
            <a:endParaRPr lang="en-US" sz="1200" dirty="0" smtClean="0"/>
          </a:p>
          <a:p>
            <a:r>
              <a:rPr lang="en-US" dirty="0" smtClean="0"/>
              <a:t>TINE client (on znpfg3)</a:t>
            </a:r>
          </a:p>
          <a:p>
            <a:pPr lvl="1"/>
            <a:r>
              <a:rPr lang="en-US" b="1" dirty="0" smtClean="0"/>
              <a:t>Multicast, </a:t>
            </a:r>
            <a:r>
              <a:rPr lang="en-US" dirty="0"/>
              <a:t>2000ms polling </a:t>
            </a:r>
            <a:r>
              <a:rPr lang="en-US" dirty="0" smtClean="0"/>
              <a:t>interval</a:t>
            </a:r>
            <a:endParaRPr lang="en-US" b="1" dirty="0"/>
          </a:p>
          <a:p>
            <a:pPr lvl="1"/>
            <a:r>
              <a:rPr lang="en-US" dirty="0"/>
              <a:t>socket receive </a:t>
            </a:r>
            <a:r>
              <a:rPr lang="en-US" dirty="0" smtClean="0"/>
              <a:t>buffer: </a:t>
            </a:r>
            <a:r>
              <a:rPr lang="en-US" dirty="0"/>
              <a:t>4.194.304 bytes</a:t>
            </a:r>
          </a:p>
          <a:p>
            <a:pPr lvl="1"/>
            <a:r>
              <a:rPr lang="en-US" dirty="0" smtClean="0"/>
              <a:t>TineFrameTransferTestV3.exe: C/C</a:t>
            </a:r>
            <a:r>
              <a:rPr lang="en-US" dirty="0"/>
              <a:t>++ 32-bit Windows executable, using </a:t>
            </a:r>
            <a:r>
              <a:rPr lang="en-US" dirty="0" smtClean="0"/>
              <a:t>tine32.dll*</a:t>
            </a:r>
            <a:endParaRPr lang="en-US" dirty="0"/>
          </a:p>
          <a:p>
            <a:pPr lvl="1"/>
            <a:endParaRPr lang="en-US" dirty="0" smtClean="0"/>
          </a:p>
          <a:p>
            <a:endParaRPr lang="en-US" dirty="0"/>
          </a:p>
        </p:txBody>
      </p:sp>
      <p:sp>
        <p:nvSpPr>
          <p:cNvPr id="4" name="TextBox 3"/>
          <p:cNvSpPr txBox="1"/>
          <p:nvPr/>
        </p:nvSpPr>
        <p:spPr>
          <a:xfrm>
            <a:off x="202009" y="5954231"/>
            <a:ext cx="4306196" cy="338554"/>
          </a:xfrm>
          <a:prstGeom prst="rect">
            <a:avLst/>
          </a:prstGeom>
          <a:noFill/>
        </p:spPr>
        <p:txBody>
          <a:bodyPr wrap="square" rtlCol="0">
            <a:spAutoFit/>
          </a:bodyPr>
          <a:lstStyle/>
          <a:p>
            <a:r>
              <a:rPr lang="en-US" dirty="0" smtClean="0"/>
              <a:t>*: tine32.dll v4.5.10 build 5248 (Jun 16, 2016)</a:t>
            </a:r>
            <a:endParaRPr lang="en-US" dirty="0"/>
          </a:p>
        </p:txBody>
      </p:sp>
    </p:spTree>
    <p:extLst>
      <p:ext uri="{BB962C8B-B14F-4D97-AF65-F5344CB8AC3E}">
        <p14:creationId xmlns:p14="http://schemas.microsoft.com/office/powerpoint/2010/main" val="1806213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Vorlage_de">
  <a:themeElements>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fontScheme name="2_DESY_Vortrag_3-1">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600" b="0" i="0" u="none" strike="noStrike" cap="none" normalizeH="0" baseline="0" smtClean="0">
            <a:ln>
              <a:noFill/>
            </a:ln>
            <a:solidFill>
              <a:schemeClr val="tx1"/>
            </a:solidFill>
            <a:effectLst/>
            <a:latin typeface="Arial" charset="0"/>
          </a:defRPr>
        </a:defPPr>
      </a:lstStyle>
    </a:lnDef>
  </a:objectDefaults>
  <a:extraClrSchemeLst>
    <a:extraClrScheme>
      <a:clrScheme name="2_DESY_Vortrag_3-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SY_Vortrag_3-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SY_Vortrag_3-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SY_Vortrag_3-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SY_Vortrag_3-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SY_Vortrag_3-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SY_Vortrag_3-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SY_Vortrag_3-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SY_Vortrag_3-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SY_Vortrag_3-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SY_Vortrag_3-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SY_Vortrag_3-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DESY_Vortrag_3-1 13">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99CC00"/>
        </a:folHlink>
      </a:clrScheme>
      <a:clrMap bg1="lt1" tx1="dk1" bg2="lt2" tx2="dk2" accent1="accent1" accent2="accent2" accent3="accent3" accent4="accent4" accent5="accent5" accent6="accent6" hlink="hlink" folHlink="folHlink"/>
    </a:extraClrScheme>
    <a:extraClrScheme>
      <a:clrScheme name="2_DESY_Vortrag_3-1 14">
        <a:dk1>
          <a:srgbClr val="000000"/>
        </a:dk1>
        <a:lt1>
          <a:srgbClr val="FFFFFF"/>
        </a:lt1>
        <a:dk2>
          <a:srgbClr val="FFFFFF"/>
        </a:dk2>
        <a:lt2>
          <a:srgbClr val="808080"/>
        </a:lt2>
        <a:accent1>
          <a:srgbClr val="00A5EB"/>
        </a:accent1>
        <a:accent2>
          <a:srgbClr val="F28E00"/>
        </a:accent2>
        <a:accent3>
          <a:srgbClr val="FFFFFF"/>
        </a:accent3>
        <a:accent4>
          <a:srgbClr val="000000"/>
        </a:accent4>
        <a:accent5>
          <a:srgbClr val="AACFF3"/>
        </a:accent5>
        <a:accent6>
          <a:srgbClr val="DB8000"/>
        </a:accent6>
        <a:hlink>
          <a:srgbClr val="00A5EB"/>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PPT-Vorlage_de</Template>
  <TotalTime>0</TotalTime>
  <Words>2538</Words>
  <Application>Microsoft Office PowerPoint</Application>
  <PresentationFormat>On-screen Show (4:3)</PresentationFormat>
  <Paragraphs>336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PPT-Vorlage_de</vt:lpstr>
      <vt:lpstr>Win7 UDP Performance Internals </vt:lpstr>
      <vt:lpstr>Win7 UDP Performance Internals Overview</vt:lpstr>
      <vt:lpstr>Win7 UDP Performance Internals Network Setup</vt:lpstr>
      <vt:lpstr>Win7 UDP Performance Internals Host Details</vt:lpstr>
      <vt:lpstr>Win7 UDP Performance Internals Host Details</vt:lpstr>
      <vt:lpstr>Win7 UDP Performance Internals Host Details</vt:lpstr>
      <vt:lpstr>Win7 UDP Performance Internals Image Source Details</vt:lpstr>
      <vt:lpstr>Win7 UDP Performance Internals Goal</vt:lpstr>
      <vt:lpstr>Win7 UDP Performance Internals Settings which are not modified across tests runs</vt:lpstr>
      <vt:lpstr>Win7 UDP Performance Internals Bandwidth Demands</vt:lpstr>
      <vt:lpstr>Win7 UDP Performance Internals Bandwidth Demands</vt:lpstr>
      <vt:lpstr>Win7 UDP Performance Internals IP fragmentation and reassembly?</vt:lpstr>
      <vt:lpstr>Win7 UDP Performance Internals IP fragmentation and reassembly??</vt:lpstr>
      <vt:lpstr>Win7 UDP Performance Internals IP reassembly buffer pool exhaust: Unfreeze Multicast </vt:lpstr>
      <vt:lpstr>Win7 UDP Performance Internals Screencast: transfer break, unfreeze hanging transfer</vt:lpstr>
      <vt:lpstr>Win7 UDP Performance Internals IP reassembly failure</vt:lpstr>
      <vt:lpstr>Win7 UDP Performance Internals IP reassembly buffer pool exhaust</vt:lpstr>
      <vt:lpstr>Win7 UDP Performance Internals Maximum fragment-free UDP Packet Size?</vt:lpstr>
      <vt:lpstr>Win7 UDP Performance Internals Maximum fragment-free UDP Packet Size</vt:lpstr>
      <vt:lpstr>Win7 UDP Performance Internals Maximum fragment-free UDP Packet Size</vt:lpstr>
      <vt:lpstr>Win7 UDP Performance Internals First non-fragmented transport: low max. bandwidth</vt:lpstr>
      <vt:lpstr>Win7 UDP Performance Internals Out of the box: Poor UDP performance</vt:lpstr>
      <vt:lpstr>Win7 UDP Performance Internals Registry Settings</vt:lpstr>
      <vt:lpstr>Win7 UDP Performance Internals Registry Settings</vt:lpstr>
      <vt:lpstr>Win7 UDP Performance Internals Optimized UDP performance</vt:lpstr>
      <vt:lpstr>Win7 UDP Performance Internals Win 7 Standard Settings: What’s possible</vt:lpstr>
      <vt:lpstr>Win7 UDP Performance Internals Win 7 Performance Settings: What’s possible</vt:lpstr>
      <vt:lpstr>Win7 UDP Performance Internals Win7 Performance vs. Standard (video transmission)</vt:lpstr>
      <vt:lpstr>Win7 UDP Performance Internals Summary</vt:lpstr>
      <vt:lpstr>Win7 UDP Performance Internals</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Weisse, Stefan</dc:creator>
  <cp:lastModifiedBy>Weisse, Stefan</cp:lastModifiedBy>
  <cp:revision>291</cp:revision>
  <dcterms:created xsi:type="dcterms:W3CDTF">2012-10-08T13:37:55Z</dcterms:created>
  <dcterms:modified xsi:type="dcterms:W3CDTF">2016-12-09T17:08:47Z</dcterms:modified>
</cp:coreProperties>
</file>