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inimized" horzBarState="maximized">
    <p:restoredLeft sz="5749" autoAdjust="0"/>
    <p:restoredTop sz="94660"/>
  </p:normalViewPr>
  <p:slideViewPr>
    <p:cSldViewPr snapToGrid="0" snapToObjects="1">
      <p:cViewPr varScale="1">
        <p:scale>
          <a:sx n="164" d="100"/>
          <a:sy n="164" d="100"/>
        </p:scale>
        <p:origin x="-68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C5A0EA-7F7D-D243-B5CC-C52E5762B9A2}" type="datetimeFigureOut">
              <a:rPr lang="en-US" smtClean="0"/>
              <a:t>17.10.16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B2B6B3-47DD-C644-9389-001D04895D8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293972" y="1657456"/>
            <a:ext cx="1540413" cy="717253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StartThreads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/>
              <a:t>Init()</a:t>
            </a:r>
          </a:p>
          <a:p>
            <a:r>
              <a:rPr lang="en-US" sz="1000" dirty="0" err="1" smtClean="0"/>
              <a:t>adrList.startMonitoring</a:t>
            </a:r>
            <a:endParaRPr lang="en-US" sz="1000" dirty="0"/>
          </a:p>
        </p:txBody>
      </p:sp>
      <p:sp>
        <p:nvSpPr>
          <p:cNvPr id="5" name="Rounded Rectangle 4"/>
          <p:cNvSpPr/>
          <p:nvPr/>
        </p:nvSpPr>
        <p:spPr>
          <a:xfrm>
            <a:off x="293972" y="2527109"/>
            <a:ext cx="1246441" cy="717253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init:</a:t>
            </a:r>
          </a:p>
          <a:p>
            <a:r>
              <a:rPr lang="en-US" sz="1000" dirty="0" err="1" smtClean="0"/>
              <a:t>adrList.Init</a:t>
            </a:r>
            <a:r>
              <a:rPr lang="en-US" sz="1000" dirty="0" smtClean="0"/>
              <a:t>()</a:t>
            </a:r>
          </a:p>
          <a:p>
            <a:r>
              <a:rPr lang="en-US" sz="1000" dirty="0" err="1" smtClean="0"/>
              <a:t>setResolution</a:t>
            </a:r>
            <a:r>
              <a:rPr lang="en-US" sz="1000" dirty="0" smtClean="0"/>
              <a:t>()</a:t>
            </a:r>
          </a:p>
          <a:p>
            <a:r>
              <a:rPr lang="en-US" sz="1000" dirty="0" err="1" smtClean="0"/>
              <a:t>Axis.init</a:t>
            </a:r>
            <a:r>
              <a:rPr lang="en-US" sz="1000" dirty="0" smtClean="0"/>
              <a:t>()</a:t>
            </a:r>
            <a:endParaRPr lang="en-US" sz="1000" dirty="0"/>
          </a:p>
        </p:txBody>
      </p:sp>
      <p:sp>
        <p:nvSpPr>
          <p:cNvPr id="6" name="Rounded Rectangle 5"/>
          <p:cNvSpPr/>
          <p:nvPr/>
        </p:nvSpPr>
        <p:spPr>
          <a:xfrm>
            <a:off x="293972" y="3385462"/>
            <a:ext cx="1540413" cy="858809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setDoocsUpdateTime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/>
              <a:t>If (</a:t>
            </a:r>
            <a:r>
              <a:rPr lang="en-US" sz="1000" dirty="0" err="1" smtClean="0"/>
              <a:t>new_time)adrList.startMonitoring</a:t>
            </a:r>
            <a:r>
              <a:rPr lang="en-US" sz="1000" dirty="0" smtClean="0"/>
              <a:t>()</a:t>
            </a:r>
          </a:p>
          <a:p>
            <a:r>
              <a:rPr lang="en-US" sz="1000" dirty="0" smtClean="0"/>
              <a:t>If (time == 0</a:t>
            </a:r>
          </a:p>
          <a:p>
            <a:r>
              <a:rPr lang="en-US" sz="1000" dirty="0" err="1" smtClean="0"/>
              <a:t>adrList.cancel</a:t>
            </a:r>
            <a:r>
              <a:rPr lang="en-US" sz="1000" dirty="0" smtClean="0"/>
              <a:t>()</a:t>
            </a:r>
            <a:endParaRPr lang="en-US" sz="1000" dirty="0"/>
          </a:p>
        </p:txBody>
      </p:sp>
      <p:sp>
        <p:nvSpPr>
          <p:cNvPr id="7" name="Rounded Rectangle 6"/>
          <p:cNvSpPr/>
          <p:nvPr/>
        </p:nvSpPr>
        <p:spPr>
          <a:xfrm>
            <a:off x="293972" y="4443704"/>
            <a:ext cx="1540413" cy="529579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setDnDText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err="1" smtClean="0"/>
              <a:t>adrList.addFullAdr</a:t>
            </a:r>
            <a:r>
              <a:rPr lang="en-US" sz="1000" dirty="0" smtClean="0"/>
              <a:t>()</a:t>
            </a:r>
          </a:p>
        </p:txBody>
      </p:sp>
      <p:sp>
        <p:nvSpPr>
          <p:cNvPr id="8" name="Rounded Rectangle 7"/>
          <p:cNvSpPr/>
          <p:nvPr/>
        </p:nvSpPr>
        <p:spPr>
          <a:xfrm>
            <a:off x="293972" y="5125683"/>
            <a:ext cx="1540413" cy="717253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Menu: Add Address:</a:t>
            </a:r>
          </a:p>
          <a:p>
            <a:r>
              <a:rPr lang="en-US" sz="1000" dirty="0" err="1" smtClean="0"/>
              <a:t>adrList.addFullAdr</a:t>
            </a:r>
            <a:endParaRPr lang="en-US" sz="1000" dirty="0"/>
          </a:p>
        </p:txBody>
      </p:sp>
      <p:sp>
        <p:nvSpPr>
          <p:cNvPr id="10" name="Rounded Rectangle 9"/>
          <p:cNvSpPr/>
          <p:nvPr/>
        </p:nvSpPr>
        <p:spPr>
          <a:xfrm>
            <a:off x="293972" y="6007552"/>
            <a:ext cx="1246441" cy="564853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StopThreads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err="1" smtClean="0"/>
              <a:t>adrList.cancel</a:t>
            </a:r>
            <a:endParaRPr lang="en-US" sz="1000" dirty="0"/>
          </a:p>
        </p:txBody>
      </p:sp>
      <p:sp>
        <p:nvSpPr>
          <p:cNvPr id="11" name="TextBox 10"/>
          <p:cNvSpPr txBox="1"/>
          <p:nvPr/>
        </p:nvSpPr>
        <p:spPr>
          <a:xfrm>
            <a:off x="685800" y="12679"/>
            <a:ext cx="5565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Plot</a:t>
            </a:r>
            <a:endParaRPr lang="en-US" dirty="0"/>
          </a:p>
        </p:txBody>
      </p:sp>
      <p:sp>
        <p:nvSpPr>
          <p:cNvPr id="12" name="Rounded Rectangle 11"/>
          <p:cNvSpPr/>
          <p:nvPr/>
        </p:nvSpPr>
        <p:spPr>
          <a:xfrm>
            <a:off x="2163635" y="530042"/>
            <a:ext cx="1846142" cy="717253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StartMonitoring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err="1" smtClean="0">
                <a:solidFill>
                  <a:srgbClr val="008000"/>
                </a:solidFill>
              </a:rPr>
              <a:t>channelList.startMonitoring</a:t>
            </a:r>
            <a:endParaRPr lang="en-US" sz="1000" dirty="0">
              <a:solidFill>
                <a:srgbClr val="008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490647" y="12679"/>
            <a:ext cx="8386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AdrList</a:t>
            </a:r>
            <a:endParaRPr lang="en-US" dirty="0"/>
          </a:p>
        </p:txBody>
      </p:sp>
      <p:sp>
        <p:nvSpPr>
          <p:cNvPr id="14" name="Rounded Rectangle 13"/>
          <p:cNvSpPr/>
          <p:nvPr/>
        </p:nvSpPr>
        <p:spPr>
          <a:xfrm>
            <a:off x="2163635" y="1352663"/>
            <a:ext cx="1540413" cy="376711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init: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err="1" smtClean="0">
                <a:solidFill>
                  <a:srgbClr val="008000"/>
                </a:solidFill>
              </a:rPr>
              <a:t>channelList.init</a:t>
            </a:r>
            <a:endParaRPr lang="en-US" sz="1000" dirty="0">
              <a:solidFill>
                <a:srgbClr val="008000"/>
              </a:solidFill>
            </a:endParaRPr>
          </a:p>
        </p:txBody>
      </p:sp>
      <p:sp>
        <p:nvSpPr>
          <p:cNvPr id="15" name="Rounded Rectangle 14"/>
          <p:cNvSpPr/>
          <p:nvPr/>
        </p:nvSpPr>
        <p:spPr>
          <a:xfrm>
            <a:off x="2163636" y="1834521"/>
            <a:ext cx="1540413" cy="717253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addAdr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smtClean="0">
                <a:solidFill>
                  <a:srgbClr val="008000"/>
                </a:solidFill>
              </a:rPr>
              <a:t>If can’t find channel:</a:t>
            </a:r>
          </a:p>
          <a:p>
            <a:r>
              <a:rPr lang="en-US" sz="1000" dirty="0" err="1" smtClean="0">
                <a:solidFill>
                  <a:srgbClr val="008000"/>
                </a:solidFill>
              </a:rPr>
              <a:t>Cl</a:t>
            </a:r>
            <a:r>
              <a:rPr lang="en-US" sz="1000" dirty="0" smtClean="0">
                <a:solidFill>
                  <a:srgbClr val="008000"/>
                </a:solidFill>
              </a:rPr>
              <a:t> = New </a:t>
            </a:r>
            <a:r>
              <a:rPr lang="en-US" sz="1000" dirty="0" err="1" smtClean="0">
                <a:solidFill>
                  <a:srgbClr val="008000"/>
                </a:solidFill>
              </a:rPr>
              <a:t>ChannelList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16" name="Rounded Rectangle 15"/>
          <p:cNvSpPr/>
          <p:nvPr/>
        </p:nvSpPr>
        <p:spPr>
          <a:xfrm>
            <a:off x="2163636" y="2705089"/>
            <a:ext cx="1540413" cy="717253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addFullAdr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smtClean="0">
                <a:solidFill>
                  <a:srgbClr val="008000"/>
                </a:solidFill>
              </a:rPr>
              <a:t>If can’t find channel:</a:t>
            </a:r>
          </a:p>
          <a:p>
            <a:r>
              <a:rPr lang="en-US" sz="1000" dirty="0" err="1" smtClean="0">
                <a:solidFill>
                  <a:srgbClr val="008000"/>
                </a:solidFill>
              </a:rPr>
              <a:t>Cl</a:t>
            </a:r>
            <a:r>
              <a:rPr lang="en-US" sz="1000" dirty="0" smtClean="0">
                <a:solidFill>
                  <a:srgbClr val="008000"/>
                </a:solidFill>
              </a:rPr>
              <a:t> = New </a:t>
            </a:r>
            <a:r>
              <a:rPr lang="en-US" sz="1000" dirty="0" err="1" smtClean="0">
                <a:solidFill>
                  <a:srgbClr val="008000"/>
                </a:solidFill>
              </a:rPr>
              <a:t>ChannelList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err="1" smtClean="0">
                <a:solidFill>
                  <a:srgbClr val="008000"/>
                </a:solidFill>
              </a:rPr>
              <a:t>cl.setDoocsAdr(adr</a:t>
            </a:r>
            <a:r>
              <a:rPr lang="en-US" sz="1000" dirty="0" smtClean="0">
                <a:solidFill>
                  <a:srgbClr val="008000"/>
                </a:solidFill>
              </a:rPr>
              <a:t>)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2163635" y="3563442"/>
            <a:ext cx="1846143" cy="869653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setDoocsFullAdr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smtClean="0">
                <a:solidFill>
                  <a:srgbClr val="008000"/>
                </a:solidFill>
              </a:rPr>
              <a:t>If new </a:t>
            </a:r>
            <a:r>
              <a:rPr lang="en-US" sz="1000" dirty="0" err="1" smtClean="0">
                <a:solidFill>
                  <a:srgbClr val="008000"/>
                </a:solidFill>
              </a:rPr>
              <a:t>adr</a:t>
            </a:r>
            <a:r>
              <a:rPr lang="en-US" sz="1000" dirty="0" smtClean="0">
                <a:solidFill>
                  <a:srgbClr val="008000"/>
                </a:solidFill>
              </a:rPr>
              <a:t>:</a:t>
            </a:r>
          </a:p>
          <a:p>
            <a:r>
              <a:rPr lang="en-US" sz="1000" dirty="0" smtClean="0">
                <a:solidFill>
                  <a:srgbClr val="008000"/>
                </a:solidFill>
              </a:rPr>
              <a:t>Cancel()</a:t>
            </a:r>
          </a:p>
          <a:p>
            <a:r>
              <a:rPr lang="en-US" sz="1000" dirty="0" err="1" smtClean="0">
                <a:solidFill>
                  <a:srgbClr val="008000"/>
                </a:solidFill>
              </a:rPr>
              <a:t>mergeBaseDoocsAddress(adr</a:t>
            </a:r>
            <a:r>
              <a:rPr lang="en-US" sz="1000" dirty="0" smtClean="0">
                <a:solidFill>
                  <a:srgbClr val="008000"/>
                </a:solidFill>
              </a:rPr>
              <a:t>)</a:t>
            </a:r>
          </a:p>
        </p:txBody>
      </p:sp>
      <p:sp>
        <p:nvSpPr>
          <p:cNvPr id="19" name="Rounded Rectangle 18"/>
          <p:cNvSpPr/>
          <p:nvPr/>
        </p:nvSpPr>
        <p:spPr>
          <a:xfrm>
            <a:off x="2163636" y="4597711"/>
            <a:ext cx="1846142" cy="517821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mergBaseDoocsAddress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err="1" smtClean="0">
                <a:solidFill>
                  <a:srgbClr val="008000"/>
                </a:solidFill>
              </a:rPr>
              <a:t>channelList.mergeBaseAdr</a:t>
            </a:r>
            <a:endParaRPr lang="en-US" sz="1000" dirty="0">
              <a:solidFill>
                <a:srgbClr val="008000"/>
              </a:solidFill>
            </a:endParaRPr>
          </a:p>
        </p:txBody>
      </p:sp>
      <p:sp>
        <p:nvSpPr>
          <p:cNvPr id="20" name="Rounded Rectangle 19"/>
          <p:cNvSpPr/>
          <p:nvPr/>
        </p:nvSpPr>
        <p:spPr>
          <a:xfrm>
            <a:off x="2163636" y="5338023"/>
            <a:ext cx="1540413" cy="697581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setSystemMask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err="1" smtClean="0">
                <a:solidFill>
                  <a:srgbClr val="008000"/>
                </a:solidFill>
              </a:rPr>
              <a:t>channelList.cancel</a:t>
            </a:r>
            <a:r>
              <a:rPr lang="en-US" sz="1000" dirty="0" smtClean="0">
                <a:solidFill>
                  <a:srgbClr val="008000"/>
                </a:solidFill>
              </a:rPr>
              <a:t>()</a:t>
            </a:r>
          </a:p>
          <a:p>
            <a:r>
              <a:rPr lang="en-US" sz="1000" dirty="0" err="1" smtClean="0">
                <a:solidFill>
                  <a:srgbClr val="008000"/>
                </a:solidFill>
              </a:rPr>
              <a:t>channelList.init</a:t>
            </a:r>
            <a:r>
              <a:rPr lang="en-US" sz="1000" dirty="0" smtClean="0">
                <a:solidFill>
                  <a:srgbClr val="008000"/>
                </a:solidFill>
              </a:rPr>
              <a:t>()</a:t>
            </a:r>
          </a:p>
          <a:p>
            <a:r>
              <a:rPr lang="en-US" sz="1000" dirty="0" err="1" smtClean="0">
                <a:solidFill>
                  <a:srgbClr val="008000"/>
                </a:solidFill>
              </a:rPr>
              <a:t>startMonitoring</a:t>
            </a:r>
            <a:endParaRPr lang="en-US" sz="1000" dirty="0">
              <a:solidFill>
                <a:srgbClr val="008000"/>
              </a:solidFill>
            </a:endParaRPr>
          </a:p>
        </p:txBody>
      </p:sp>
      <p:sp>
        <p:nvSpPr>
          <p:cNvPr id="21" name="Rounded Rectangle 20"/>
          <p:cNvSpPr/>
          <p:nvPr/>
        </p:nvSpPr>
        <p:spPr>
          <a:xfrm>
            <a:off x="2163635" y="6195694"/>
            <a:ext cx="1540413" cy="376711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cancel: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err="1" smtClean="0">
                <a:solidFill>
                  <a:srgbClr val="008000"/>
                </a:solidFill>
              </a:rPr>
              <a:t>channelList.icancel</a:t>
            </a:r>
            <a:r>
              <a:rPr lang="en-US" sz="1000" dirty="0" smtClean="0">
                <a:solidFill>
                  <a:srgbClr val="008000"/>
                </a:solidFill>
              </a:rPr>
              <a:t>()</a:t>
            </a:r>
            <a:endParaRPr lang="en-US" sz="1000" dirty="0">
              <a:solidFill>
                <a:srgbClr val="008000"/>
              </a:solidFill>
            </a:endParaRPr>
          </a:p>
        </p:txBody>
      </p:sp>
      <p:sp>
        <p:nvSpPr>
          <p:cNvPr id="22" name="Rounded Rectangle 21"/>
          <p:cNvSpPr/>
          <p:nvPr/>
        </p:nvSpPr>
        <p:spPr>
          <a:xfrm>
            <a:off x="4379830" y="1352102"/>
            <a:ext cx="1846142" cy="865284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setDoocsAdr(adr</a:t>
            </a:r>
            <a:r>
              <a:rPr lang="en-US" sz="1000" dirty="0" smtClean="0">
                <a:solidFill>
                  <a:schemeClr val="tx1"/>
                </a:solidFill>
              </a:rPr>
              <a:t>):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doocsAdr</a:t>
            </a:r>
            <a:r>
              <a:rPr lang="en-US" sz="1000" dirty="0" smtClean="0">
                <a:solidFill>
                  <a:schemeClr val="tx1"/>
                </a:solidFill>
              </a:rPr>
              <a:t> = </a:t>
            </a:r>
            <a:r>
              <a:rPr lang="en-US" sz="1000" dirty="0" err="1" smtClean="0">
                <a:solidFill>
                  <a:schemeClr val="tx1"/>
                </a:solidFill>
              </a:rPr>
              <a:t>adr</a:t>
            </a:r>
            <a:endParaRPr lang="en-US" sz="1000" dirty="0" smtClean="0">
              <a:solidFill>
                <a:srgbClr val="008000"/>
              </a:solidFill>
            </a:endParaRPr>
          </a:p>
          <a:p>
            <a:r>
              <a:rPr lang="en-US" sz="1000" dirty="0" smtClean="0">
                <a:solidFill>
                  <a:schemeClr val="tx2">
                    <a:lumMod val="50000"/>
                  </a:schemeClr>
                </a:solidFill>
              </a:rPr>
              <a:t>Expand $ and *</a:t>
            </a:r>
          </a:p>
          <a:p>
            <a:r>
              <a:rPr lang="en-US" sz="1000" dirty="0" smtClean="0">
                <a:solidFill>
                  <a:schemeClr val="tx2">
                    <a:lumMod val="50000"/>
                  </a:schemeClr>
                </a:solidFill>
              </a:rPr>
              <a:t>Add new channel or</a:t>
            </a:r>
          </a:p>
          <a:p>
            <a:r>
              <a:rPr lang="en-US" sz="1000" dirty="0" err="1" smtClean="0">
                <a:solidFill>
                  <a:schemeClr val="tx2">
                    <a:lumMod val="50000"/>
                  </a:schemeClr>
                </a:solidFill>
              </a:rPr>
              <a:t>Channels.setDoocsAdr(adr</a:t>
            </a:r>
            <a:r>
              <a:rPr lang="en-US" sz="1000" dirty="0" smtClean="0">
                <a:solidFill>
                  <a:schemeClr val="tx2">
                    <a:lumMod val="50000"/>
                  </a:schemeClr>
                </a:solidFill>
              </a:rPr>
              <a:t>)</a:t>
            </a:r>
            <a:endParaRPr lang="en-US" sz="100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4665575" y="17048"/>
            <a:ext cx="1265002" cy="369332"/>
          </a:xfrm>
          <a:prstGeom prst="rect">
            <a:avLst/>
          </a:prstGeom>
          <a:noFill/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err="1" smtClean="0">
                <a:solidFill>
                  <a:schemeClr val="tx1"/>
                </a:solidFill>
              </a:rPr>
              <a:t>ChannelList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4" name="Rounded Rectangle 23"/>
          <p:cNvSpPr/>
          <p:nvPr/>
        </p:nvSpPr>
        <p:spPr>
          <a:xfrm>
            <a:off x="4379830" y="2501997"/>
            <a:ext cx="1846142" cy="432642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Init():</a:t>
            </a:r>
          </a:p>
          <a:p>
            <a:r>
              <a:rPr lang="en-US" sz="1000" dirty="0" err="1" smtClean="0">
                <a:solidFill>
                  <a:schemeClr val="tx2">
                    <a:lumMod val="50000"/>
                  </a:schemeClr>
                </a:solidFill>
              </a:rPr>
              <a:t>Channels.Init</a:t>
            </a:r>
            <a:r>
              <a:rPr lang="en-US" sz="1000" dirty="0" smtClean="0">
                <a:solidFill>
                  <a:schemeClr val="tx2">
                    <a:lumMod val="50000"/>
                  </a:schemeClr>
                </a:solidFill>
              </a:rPr>
              <a:t>()</a:t>
            </a:r>
            <a:endParaRPr lang="en-US" sz="100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25" name="Rounded Rectangle 24"/>
          <p:cNvSpPr/>
          <p:nvPr/>
        </p:nvSpPr>
        <p:spPr>
          <a:xfrm>
            <a:off x="4379830" y="3153144"/>
            <a:ext cx="1846142" cy="592352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mergeBaseAdr(adr</a:t>
            </a:r>
            <a:r>
              <a:rPr lang="en-US" sz="1000" dirty="0" smtClean="0">
                <a:solidFill>
                  <a:schemeClr val="tx1"/>
                </a:solidFill>
              </a:rPr>
              <a:t>):</a:t>
            </a:r>
          </a:p>
          <a:p>
            <a:r>
              <a:rPr lang="en-US" sz="1000" dirty="0" smtClean="0">
                <a:solidFill>
                  <a:schemeClr val="tx2">
                    <a:lumMod val="50000"/>
                  </a:schemeClr>
                </a:solidFill>
              </a:rPr>
              <a:t>Merge address</a:t>
            </a:r>
          </a:p>
          <a:p>
            <a:r>
              <a:rPr lang="en-US" sz="1000" dirty="0" err="1" smtClean="0">
                <a:solidFill>
                  <a:schemeClr val="tx2">
                    <a:lumMod val="50000"/>
                  </a:schemeClr>
                </a:solidFill>
              </a:rPr>
              <a:t>setDoocsFullAdr(adr</a:t>
            </a:r>
            <a:r>
              <a:rPr lang="en-US" sz="1000" dirty="0" smtClean="0">
                <a:solidFill>
                  <a:schemeClr val="tx2">
                    <a:lumMod val="50000"/>
                  </a:schemeClr>
                </a:solidFill>
              </a:rPr>
              <a:t>)</a:t>
            </a:r>
            <a:endParaRPr lang="en-US" sz="100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26" name="Rounded Rectangle 25"/>
          <p:cNvSpPr/>
          <p:nvPr/>
        </p:nvSpPr>
        <p:spPr>
          <a:xfrm>
            <a:off x="4379830" y="3948491"/>
            <a:ext cx="1846142" cy="432642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startMonitoring</a:t>
            </a:r>
            <a:r>
              <a:rPr lang="en-US" sz="1000" dirty="0" smtClean="0">
                <a:solidFill>
                  <a:schemeClr val="tx1"/>
                </a:solidFill>
              </a:rPr>
              <a:t>():</a:t>
            </a:r>
          </a:p>
          <a:p>
            <a:r>
              <a:rPr lang="en-US" sz="1000" dirty="0" err="1" smtClean="0">
                <a:solidFill>
                  <a:schemeClr val="tx2">
                    <a:lumMod val="50000"/>
                  </a:schemeClr>
                </a:solidFill>
              </a:rPr>
              <a:t>Channels.startMonitoring</a:t>
            </a:r>
            <a:r>
              <a:rPr lang="en-US" sz="1000" dirty="0" smtClean="0">
                <a:solidFill>
                  <a:schemeClr val="tx2">
                    <a:lumMod val="50000"/>
                  </a:schemeClr>
                </a:solidFill>
              </a:rPr>
              <a:t>()</a:t>
            </a:r>
            <a:endParaRPr lang="en-US" sz="100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27" name="Rounded Rectangle 26"/>
          <p:cNvSpPr/>
          <p:nvPr/>
        </p:nvSpPr>
        <p:spPr>
          <a:xfrm>
            <a:off x="4379830" y="4599639"/>
            <a:ext cx="1846142" cy="432642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cancel():</a:t>
            </a:r>
          </a:p>
          <a:p>
            <a:r>
              <a:rPr lang="en-US" sz="1000" dirty="0" err="1" smtClean="0">
                <a:solidFill>
                  <a:schemeClr val="tx2">
                    <a:lumMod val="50000"/>
                  </a:schemeClr>
                </a:solidFill>
              </a:rPr>
              <a:t>Channels.cancel</a:t>
            </a:r>
            <a:r>
              <a:rPr lang="en-US" sz="1000" dirty="0" smtClean="0">
                <a:solidFill>
                  <a:schemeClr val="tx2">
                    <a:lumMod val="50000"/>
                  </a:schemeClr>
                </a:solidFill>
              </a:rPr>
              <a:t>()</a:t>
            </a:r>
            <a:endParaRPr lang="en-US" sz="100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28" name="Rounded Rectangle 27"/>
          <p:cNvSpPr/>
          <p:nvPr/>
        </p:nvSpPr>
        <p:spPr>
          <a:xfrm>
            <a:off x="6557627" y="548931"/>
            <a:ext cx="1846142" cy="813883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setDoocsAdr(adr</a:t>
            </a:r>
            <a:r>
              <a:rPr lang="en-US" sz="1000" dirty="0" smtClean="0">
                <a:solidFill>
                  <a:schemeClr val="tx1"/>
                </a:solidFill>
              </a:rPr>
              <a:t>):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If (container) </a:t>
            </a:r>
          </a:p>
          <a:p>
            <a:r>
              <a:rPr lang="en-US" sz="1000" dirty="0">
                <a:solidFill>
                  <a:schemeClr val="tx1"/>
                </a:solidFill>
              </a:rPr>
              <a:t>	</a:t>
            </a:r>
            <a:r>
              <a:rPr lang="en-US" sz="1000" dirty="0" err="1" smtClean="0">
                <a:solidFill>
                  <a:schemeClr val="tx1"/>
                </a:solidFill>
              </a:rPr>
              <a:t>container.cancel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</a:p>
          <a:p>
            <a:r>
              <a:rPr lang="en-US" sz="1000" dirty="0" smtClean="0">
                <a:solidFill>
                  <a:srgbClr val="008000"/>
                </a:solidFill>
              </a:rPr>
              <a:t>New </a:t>
            </a:r>
            <a:r>
              <a:rPr lang="en-US" sz="1000" dirty="0" err="1" smtClean="0">
                <a:solidFill>
                  <a:srgbClr val="008000"/>
                </a:solidFill>
              </a:rPr>
              <a:t>dataContainer</a:t>
            </a:r>
            <a:r>
              <a:rPr lang="en-US" sz="1000" dirty="0" smtClean="0">
                <a:solidFill>
                  <a:srgbClr val="008000"/>
                </a:solidFill>
              </a:rPr>
              <a:t> = </a:t>
            </a:r>
            <a:r>
              <a:rPr lang="en-US" sz="1000" dirty="0" err="1" smtClean="0">
                <a:solidFill>
                  <a:srgbClr val="008000"/>
                </a:solidFill>
              </a:rPr>
              <a:t>f</a:t>
            </a:r>
            <a:r>
              <a:rPr lang="en-US" sz="1000" dirty="0" smtClean="0">
                <a:solidFill>
                  <a:srgbClr val="008000"/>
                </a:solidFill>
              </a:rPr>
              <a:t> (</a:t>
            </a:r>
            <a:r>
              <a:rPr lang="en-US" sz="1000" dirty="0" err="1" smtClean="0">
                <a:solidFill>
                  <a:srgbClr val="008000"/>
                </a:solidFill>
              </a:rPr>
              <a:t>adr</a:t>
            </a:r>
            <a:r>
              <a:rPr lang="en-US" sz="1000" dirty="0" smtClean="0">
                <a:solidFill>
                  <a:srgbClr val="008000"/>
                </a:solidFill>
              </a:rPr>
              <a:t>)</a:t>
            </a:r>
          </a:p>
          <a:p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6849362" y="31568"/>
            <a:ext cx="949975" cy="369332"/>
          </a:xfrm>
          <a:prstGeom prst="rect">
            <a:avLst/>
          </a:prstGeom>
          <a:noFill/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Channel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0" name="Rounded Rectangle 29"/>
          <p:cNvSpPr/>
          <p:nvPr/>
        </p:nvSpPr>
        <p:spPr>
          <a:xfrm>
            <a:off x="6557626" y="1480235"/>
            <a:ext cx="2198909" cy="813883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Init():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If (container) </a:t>
            </a:r>
          </a:p>
          <a:p>
            <a:r>
              <a:rPr lang="en-US" sz="1000" dirty="0">
                <a:solidFill>
                  <a:schemeClr val="tx1"/>
                </a:solidFill>
              </a:rPr>
              <a:t>	</a:t>
            </a:r>
            <a:r>
              <a:rPr lang="en-US" sz="1000" dirty="0" err="1" smtClean="0">
                <a:solidFill>
                  <a:schemeClr val="tx1"/>
                </a:solidFill>
              </a:rPr>
              <a:t>container.init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</a:p>
        </p:txBody>
      </p:sp>
      <p:sp>
        <p:nvSpPr>
          <p:cNvPr id="31" name="Rounded Rectangle 30"/>
          <p:cNvSpPr/>
          <p:nvPr/>
        </p:nvSpPr>
        <p:spPr>
          <a:xfrm>
            <a:off x="6557626" y="2412194"/>
            <a:ext cx="2198909" cy="642947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startMonitoring</a:t>
            </a:r>
            <a:r>
              <a:rPr lang="en-US" sz="1000" dirty="0" smtClean="0">
                <a:solidFill>
                  <a:schemeClr val="tx1"/>
                </a:solidFill>
              </a:rPr>
              <a:t>():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If (container)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	</a:t>
            </a:r>
            <a:r>
              <a:rPr lang="en-US" sz="1000" dirty="0" err="1" smtClean="0">
                <a:solidFill>
                  <a:schemeClr val="tx1"/>
                </a:solidFill>
              </a:rPr>
              <a:t>container.startMonitoring</a:t>
            </a:r>
            <a:r>
              <a:rPr lang="en-US" sz="1000" dirty="0" smtClean="0">
                <a:solidFill>
                  <a:schemeClr val="tx1"/>
                </a:solidFill>
              </a:rPr>
              <a:t>();</a:t>
            </a:r>
          </a:p>
        </p:txBody>
      </p:sp>
      <p:sp>
        <p:nvSpPr>
          <p:cNvPr id="32" name="Rounded Rectangle 31"/>
          <p:cNvSpPr/>
          <p:nvPr/>
        </p:nvSpPr>
        <p:spPr>
          <a:xfrm>
            <a:off x="6557626" y="3175741"/>
            <a:ext cx="2198909" cy="642947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cancel():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If (container)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	</a:t>
            </a:r>
            <a:r>
              <a:rPr lang="en-US" sz="1000" dirty="0" err="1" smtClean="0">
                <a:solidFill>
                  <a:schemeClr val="tx1"/>
                </a:solidFill>
              </a:rPr>
              <a:t>container.cancel</a:t>
            </a:r>
            <a:r>
              <a:rPr lang="en-US" sz="1000" dirty="0" smtClean="0">
                <a:solidFill>
                  <a:schemeClr val="tx1"/>
                </a:solidFill>
              </a:rPr>
              <a:t>();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6849364" y="4031895"/>
            <a:ext cx="1538778" cy="369332"/>
          </a:xfrm>
          <a:prstGeom prst="rect">
            <a:avLst/>
          </a:prstGeom>
          <a:noFill/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err="1" smtClean="0">
                <a:solidFill>
                  <a:schemeClr val="tx1"/>
                </a:solidFill>
              </a:rPr>
              <a:t>DataContainer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5" name="Rounded Rectangle 34"/>
          <p:cNvSpPr/>
          <p:nvPr/>
        </p:nvSpPr>
        <p:spPr>
          <a:xfrm>
            <a:off x="6557627" y="4525896"/>
            <a:ext cx="2198909" cy="447388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Init():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readEGU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</a:p>
        </p:txBody>
      </p:sp>
      <p:sp>
        <p:nvSpPr>
          <p:cNvPr id="36" name="Rounded Rectangle 35"/>
          <p:cNvSpPr/>
          <p:nvPr/>
        </p:nvSpPr>
        <p:spPr>
          <a:xfrm>
            <a:off x="6557628" y="5183367"/>
            <a:ext cx="2198909" cy="491507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startMonitoring</a:t>
            </a:r>
            <a:r>
              <a:rPr lang="en-US" sz="1000" dirty="0" smtClean="0">
                <a:solidFill>
                  <a:schemeClr val="tx1"/>
                </a:solidFill>
              </a:rPr>
              <a:t>():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Init ();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Get_monitor</a:t>
            </a:r>
            <a:r>
              <a:rPr lang="en-US" sz="1000" dirty="0" smtClean="0">
                <a:solidFill>
                  <a:schemeClr val="tx1"/>
                </a:solidFill>
              </a:rPr>
              <a:t>(…)</a:t>
            </a:r>
          </a:p>
        </p:txBody>
      </p:sp>
      <p:sp>
        <p:nvSpPr>
          <p:cNvPr id="37" name="Rounded Rectangle 36"/>
          <p:cNvSpPr/>
          <p:nvPr/>
        </p:nvSpPr>
        <p:spPr>
          <a:xfrm>
            <a:off x="6557629" y="5827274"/>
            <a:ext cx="2198909" cy="491507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cancel():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Clear_monitor</a:t>
            </a:r>
            <a:r>
              <a:rPr lang="en-US" sz="1000" dirty="0" smtClean="0">
                <a:solidFill>
                  <a:schemeClr val="tx1"/>
                </a:solidFill>
              </a:rPr>
              <a:t>();</a:t>
            </a:r>
          </a:p>
        </p:txBody>
      </p:sp>
      <p:sp>
        <p:nvSpPr>
          <p:cNvPr id="38" name="Rounded Rectangle 37"/>
          <p:cNvSpPr/>
          <p:nvPr/>
        </p:nvSpPr>
        <p:spPr>
          <a:xfrm>
            <a:off x="293972" y="530042"/>
            <a:ext cx="1540413" cy="97087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setDoocsFullAddress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If (new) </a:t>
            </a:r>
            <a:r>
              <a:rPr lang="en-US" sz="1000" dirty="0" err="1" smtClean="0">
                <a:solidFill>
                  <a:schemeClr val="tx1"/>
                </a:solidFill>
              </a:rPr>
              <a:t>init</a:t>
            </a:r>
            <a:r>
              <a:rPr lang="en-US" sz="1000" dirty="0" smtClean="0">
                <a:solidFill>
                  <a:schemeClr val="tx1"/>
                </a:solidFill>
              </a:rPr>
              <a:t>();</a:t>
            </a:r>
            <a:r>
              <a:rPr lang="en-US" sz="1000" dirty="0" smtClean="0"/>
              <a:t>(</a:t>
            </a:r>
            <a:r>
              <a:rPr lang="en-US" sz="1000" dirty="0" err="1" smtClean="0"/>
              <a:t>adr</a:t>
            </a:r>
            <a:r>
              <a:rPr lang="en-US" sz="1000" dirty="0" smtClean="0"/>
              <a:t>)</a:t>
            </a:r>
          </a:p>
          <a:p>
            <a:r>
              <a:rPr lang="en-US" sz="1000" dirty="0" err="1" smtClean="0"/>
              <a:t>refChannels.mergeBaseAdr</a:t>
            </a:r>
            <a:r>
              <a:rPr lang="en-US" sz="1000" dirty="0" smtClean="0"/>
              <a:t>()</a:t>
            </a:r>
            <a:endParaRPr lang="en-US" sz="1000" dirty="0"/>
          </a:p>
        </p:txBody>
      </p:sp>
      <p:cxnSp>
        <p:nvCxnSpPr>
          <p:cNvPr id="40" name="Curved Connector 39"/>
          <p:cNvCxnSpPr>
            <a:endCxn id="28" idx="1"/>
          </p:cNvCxnSpPr>
          <p:nvPr/>
        </p:nvCxnSpPr>
        <p:spPr>
          <a:xfrm rot="5400000" flipH="1" flipV="1">
            <a:off x="5498688" y="1021086"/>
            <a:ext cx="1124151" cy="993727"/>
          </a:xfrm>
          <a:prstGeom prst="curvedConnector2">
            <a:avLst/>
          </a:prstGeom>
          <a:ln>
            <a:solidFill>
              <a:srgbClr val="008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Curved Connector 41"/>
          <p:cNvCxnSpPr>
            <a:endCxn id="35" idx="1"/>
          </p:cNvCxnSpPr>
          <p:nvPr/>
        </p:nvCxnSpPr>
        <p:spPr>
          <a:xfrm rot="16200000" flipV="1">
            <a:off x="6294633" y="5012585"/>
            <a:ext cx="679531" cy="153542"/>
          </a:xfrm>
          <a:prstGeom prst="curvedConnector4">
            <a:avLst>
              <a:gd name="adj1" fmla="val 33540"/>
              <a:gd name="adj2" fmla="val 248884"/>
            </a:avLst>
          </a:prstGeom>
          <a:ln>
            <a:solidFill>
              <a:srgbClr val="00FFF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9" name="Shape 48"/>
          <p:cNvCxnSpPr>
            <a:endCxn id="36" idx="3"/>
          </p:cNvCxnSpPr>
          <p:nvPr/>
        </p:nvCxnSpPr>
        <p:spPr>
          <a:xfrm rot="16200000" flipH="1">
            <a:off x="7469555" y="4142139"/>
            <a:ext cx="2494482" cy="79482"/>
          </a:xfrm>
          <a:prstGeom prst="curvedConnector4">
            <a:avLst>
              <a:gd name="adj1" fmla="val 6548"/>
              <a:gd name="adj2" fmla="val 387612"/>
            </a:avLst>
          </a:prstGeom>
          <a:ln>
            <a:solidFill>
              <a:srgbClr val="00FFF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1" name="Shape 50"/>
          <p:cNvCxnSpPr>
            <a:endCxn id="25" idx="1"/>
          </p:cNvCxnSpPr>
          <p:nvPr/>
        </p:nvCxnSpPr>
        <p:spPr>
          <a:xfrm rot="5400000" flipH="1" flipV="1">
            <a:off x="3323010" y="3975461"/>
            <a:ext cx="1582961" cy="530680"/>
          </a:xfrm>
          <a:prstGeom prst="curvedConnector2">
            <a:avLst/>
          </a:prstGeom>
          <a:ln>
            <a:solidFill>
              <a:srgbClr val="008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3" name="Shape 52"/>
          <p:cNvCxnSpPr>
            <a:endCxn id="19" idx="1"/>
          </p:cNvCxnSpPr>
          <p:nvPr/>
        </p:nvCxnSpPr>
        <p:spPr>
          <a:xfrm rot="16200000" flipH="1">
            <a:off x="-150377" y="2542609"/>
            <a:ext cx="3874648" cy="753377"/>
          </a:xfrm>
          <a:prstGeom prst="curvedConnector2">
            <a:avLst/>
          </a:prstGeom>
          <a:ln>
            <a:solidFill>
              <a:srgbClr val="008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5" name="Curved Connector 54"/>
          <p:cNvCxnSpPr/>
          <p:nvPr/>
        </p:nvCxnSpPr>
        <p:spPr>
          <a:xfrm rot="16200000" flipV="1">
            <a:off x="4681058" y="2845220"/>
            <a:ext cx="1412363" cy="156696"/>
          </a:xfrm>
          <a:prstGeom prst="curvedConnector3">
            <a:avLst>
              <a:gd name="adj1" fmla="val 50000"/>
            </a:avLst>
          </a:prstGeom>
          <a:ln>
            <a:solidFill>
              <a:srgbClr val="008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7" name="Shape 56"/>
          <p:cNvCxnSpPr>
            <a:endCxn id="16" idx="1"/>
          </p:cNvCxnSpPr>
          <p:nvPr/>
        </p:nvCxnSpPr>
        <p:spPr>
          <a:xfrm rot="5400000" flipH="1" flipV="1">
            <a:off x="975903" y="3628227"/>
            <a:ext cx="1752243" cy="623223"/>
          </a:xfrm>
          <a:prstGeom prst="curved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9" name="Curved Connector 58"/>
          <p:cNvCxnSpPr/>
          <p:nvPr/>
        </p:nvCxnSpPr>
        <p:spPr>
          <a:xfrm rot="5400000" flipH="1" flipV="1">
            <a:off x="481368" y="3992607"/>
            <a:ext cx="2611156" cy="753377"/>
          </a:xfrm>
          <a:prstGeom prst="curvedConnector3">
            <a:avLst>
              <a:gd name="adj1" fmla="val 9453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1" name="Rounded Rectangle 60"/>
          <p:cNvSpPr/>
          <p:nvPr/>
        </p:nvSpPr>
        <p:spPr>
          <a:xfrm>
            <a:off x="4385820" y="538780"/>
            <a:ext cx="1846142" cy="432642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channeList(adr</a:t>
            </a:r>
            <a:r>
              <a:rPr lang="en-US" sz="1000" dirty="0" smtClean="0">
                <a:solidFill>
                  <a:schemeClr val="tx1"/>
                </a:solidFill>
              </a:rPr>
              <a:t>):</a:t>
            </a:r>
          </a:p>
          <a:p>
            <a:r>
              <a:rPr lang="en-US" sz="1000" dirty="0" smtClean="0">
                <a:solidFill>
                  <a:schemeClr val="tx2">
                    <a:lumMod val="50000"/>
                  </a:schemeClr>
                </a:solidFill>
              </a:rPr>
              <a:t>Create channel</a:t>
            </a:r>
            <a:endParaRPr lang="en-US" sz="1000" dirty="0">
              <a:solidFill>
                <a:schemeClr val="tx2">
                  <a:lumMod val="50000"/>
                </a:schemeClr>
              </a:solidFill>
            </a:endParaRPr>
          </a:p>
        </p:txBody>
      </p:sp>
      <p:cxnSp>
        <p:nvCxnSpPr>
          <p:cNvPr id="67" name="Shape 66"/>
          <p:cNvCxnSpPr>
            <a:endCxn id="61" idx="1"/>
          </p:cNvCxnSpPr>
          <p:nvPr/>
        </p:nvCxnSpPr>
        <p:spPr>
          <a:xfrm rot="5400000" flipH="1" flipV="1">
            <a:off x="3047775" y="1036664"/>
            <a:ext cx="1619608" cy="1056482"/>
          </a:xfrm>
          <a:prstGeom prst="curved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9" name="Shape 68"/>
          <p:cNvCxnSpPr>
            <a:endCxn id="61" idx="1"/>
          </p:cNvCxnSpPr>
          <p:nvPr/>
        </p:nvCxnSpPr>
        <p:spPr>
          <a:xfrm rot="5400000" flipH="1" flipV="1">
            <a:off x="2658558" y="1425882"/>
            <a:ext cx="2398043" cy="1056482"/>
          </a:xfrm>
          <a:prstGeom prst="curved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0" name="Shape 69"/>
          <p:cNvCxnSpPr>
            <a:endCxn id="19" idx="0"/>
          </p:cNvCxnSpPr>
          <p:nvPr/>
        </p:nvCxnSpPr>
        <p:spPr>
          <a:xfrm rot="5400000">
            <a:off x="2912971" y="4418009"/>
            <a:ext cx="353439" cy="5965"/>
          </a:xfrm>
          <a:prstGeom prst="curvedConnector3">
            <a:avLst>
              <a:gd name="adj1" fmla="val 50000"/>
            </a:avLst>
          </a:prstGeom>
          <a:ln>
            <a:solidFill>
              <a:srgbClr val="008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4" name="Shape 73"/>
          <p:cNvCxnSpPr>
            <a:endCxn id="12" idx="1"/>
          </p:cNvCxnSpPr>
          <p:nvPr/>
        </p:nvCxnSpPr>
        <p:spPr>
          <a:xfrm rot="5400000" flipH="1" flipV="1">
            <a:off x="1250419" y="1304170"/>
            <a:ext cx="1328717" cy="497716"/>
          </a:xfrm>
          <a:prstGeom prst="curvedConnector2">
            <a:avLst/>
          </a:prstGeom>
          <a:ln>
            <a:solidFill>
              <a:srgbClr val="00FFF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6" name="Curved Connector 75"/>
          <p:cNvCxnSpPr>
            <a:stCxn id="4" idx="1"/>
            <a:endCxn id="5" idx="0"/>
          </p:cNvCxnSpPr>
          <p:nvPr/>
        </p:nvCxnSpPr>
        <p:spPr>
          <a:xfrm rot="10800000" flipH="1" flipV="1">
            <a:off x="293971" y="2016083"/>
            <a:ext cx="623221" cy="511026"/>
          </a:xfrm>
          <a:prstGeom prst="curvedConnector4">
            <a:avLst>
              <a:gd name="adj1" fmla="val -36680"/>
              <a:gd name="adj2" fmla="val 85089"/>
            </a:avLst>
          </a:prstGeom>
          <a:ln>
            <a:solidFill>
              <a:srgbClr val="FF66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Shape 80"/>
          <p:cNvCxnSpPr>
            <a:endCxn id="14" idx="1"/>
          </p:cNvCxnSpPr>
          <p:nvPr/>
        </p:nvCxnSpPr>
        <p:spPr>
          <a:xfrm rot="5400000" flipH="1" flipV="1">
            <a:off x="965867" y="1630784"/>
            <a:ext cx="1287532" cy="1108003"/>
          </a:xfrm>
          <a:prstGeom prst="curvedConnector2">
            <a:avLst/>
          </a:prstGeom>
          <a:ln>
            <a:solidFill>
              <a:srgbClr val="FF66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3" name="Shape 82"/>
          <p:cNvCxnSpPr>
            <a:endCxn id="26" idx="1"/>
          </p:cNvCxnSpPr>
          <p:nvPr/>
        </p:nvCxnSpPr>
        <p:spPr>
          <a:xfrm rot="16200000" flipH="1">
            <a:off x="2445244" y="2230226"/>
            <a:ext cx="3193390" cy="675781"/>
          </a:xfrm>
          <a:prstGeom prst="curvedConnector2">
            <a:avLst/>
          </a:prstGeom>
          <a:ln>
            <a:solidFill>
              <a:srgbClr val="00FFF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5" name="Curved Connector 84"/>
          <p:cNvCxnSpPr>
            <a:endCxn id="24" idx="1"/>
          </p:cNvCxnSpPr>
          <p:nvPr/>
        </p:nvCxnSpPr>
        <p:spPr>
          <a:xfrm>
            <a:off x="3092672" y="1657456"/>
            <a:ext cx="1287158" cy="1060862"/>
          </a:xfrm>
          <a:prstGeom prst="curvedConnector3">
            <a:avLst>
              <a:gd name="adj1" fmla="val 62174"/>
            </a:avLst>
          </a:prstGeom>
          <a:ln>
            <a:solidFill>
              <a:srgbClr val="FF66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8" name="Curved Connector 87"/>
          <p:cNvCxnSpPr>
            <a:endCxn id="30" idx="1"/>
          </p:cNvCxnSpPr>
          <p:nvPr/>
        </p:nvCxnSpPr>
        <p:spPr>
          <a:xfrm flipV="1">
            <a:off x="5308891" y="1887177"/>
            <a:ext cx="1248735" cy="900040"/>
          </a:xfrm>
          <a:prstGeom prst="curvedConnector3">
            <a:avLst>
              <a:gd name="adj1" fmla="val 50000"/>
            </a:avLst>
          </a:prstGeom>
          <a:ln>
            <a:solidFill>
              <a:srgbClr val="FF66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0" name="Shape 89"/>
          <p:cNvCxnSpPr>
            <a:endCxn id="35" idx="3"/>
          </p:cNvCxnSpPr>
          <p:nvPr/>
        </p:nvCxnSpPr>
        <p:spPr>
          <a:xfrm rot="16200000" flipH="1">
            <a:off x="7022722" y="3015776"/>
            <a:ext cx="2669566" cy="798061"/>
          </a:xfrm>
          <a:prstGeom prst="curvedConnector4">
            <a:avLst>
              <a:gd name="adj1" fmla="val 45810"/>
              <a:gd name="adj2" fmla="val 128644"/>
            </a:avLst>
          </a:prstGeom>
          <a:ln>
            <a:solidFill>
              <a:srgbClr val="FF66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6" name="Curved Connector 95"/>
          <p:cNvCxnSpPr>
            <a:stCxn id="26" idx="3"/>
            <a:endCxn id="31" idx="1"/>
          </p:cNvCxnSpPr>
          <p:nvPr/>
        </p:nvCxnSpPr>
        <p:spPr>
          <a:xfrm flipV="1">
            <a:off x="6225972" y="2733668"/>
            <a:ext cx="331654" cy="1431144"/>
          </a:xfrm>
          <a:prstGeom prst="curvedConnector3">
            <a:avLst>
              <a:gd name="adj1" fmla="val 50000"/>
            </a:avLst>
          </a:prstGeom>
          <a:ln>
            <a:solidFill>
              <a:srgbClr val="00FFF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85800" y="14744"/>
            <a:ext cx="5565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Plot</a:t>
            </a:r>
            <a:endParaRPr lang="en-US" dirty="0"/>
          </a:p>
        </p:txBody>
      </p:sp>
      <p:sp>
        <p:nvSpPr>
          <p:cNvPr id="5" name="Rounded Rectangle 4"/>
          <p:cNvSpPr/>
          <p:nvPr/>
        </p:nvSpPr>
        <p:spPr>
          <a:xfrm>
            <a:off x="2648902" y="537116"/>
            <a:ext cx="1846142" cy="424510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smtClean="0">
                <a:solidFill>
                  <a:schemeClr val="tx1"/>
                </a:solidFill>
              </a:rPr>
              <a:t>Update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Check()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54246" y="14744"/>
            <a:ext cx="19159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DataContainerHist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4587170" y="14744"/>
            <a:ext cx="2146742" cy="369332"/>
          </a:xfrm>
          <a:prstGeom prst="rect">
            <a:avLst/>
          </a:prstGeom>
          <a:noFill/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err="1" smtClean="0">
                <a:solidFill>
                  <a:schemeClr val="tx1"/>
                </a:solidFill>
              </a:rPr>
              <a:t>DataContainerHistXY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9" name="Rounded Rectangle 8"/>
          <p:cNvSpPr/>
          <p:nvPr/>
        </p:nvSpPr>
        <p:spPr>
          <a:xfrm>
            <a:off x="6849362" y="548932"/>
            <a:ext cx="1846142" cy="1066010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Update: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Changed time range: cancel(), </a:t>
            </a:r>
            <a:r>
              <a:rPr lang="en-US" sz="1000" dirty="0" err="1" smtClean="0">
                <a:solidFill>
                  <a:schemeClr val="tx1"/>
                </a:solidFill>
              </a:rPr>
              <a:t>scheduleClearPlot</a:t>
            </a:r>
            <a:r>
              <a:rPr lang="en-US" sz="1000" dirty="0" smtClean="0">
                <a:solidFill>
                  <a:schemeClr val="tx1"/>
                </a:solidFill>
              </a:rPr>
              <a:t>(), </a:t>
            </a:r>
            <a:r>
              <a:rPr lang="en-US" sz="1000" dirty="0" err="1" smtClean="0">
                <a:solidFill>
                  <a:schemeClr val="tx1"/>
                </a:solidFill>
              </a:rPr>
              <a:t>get_monitor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  <a:endParaRPr lang="en-US" sz="1000" dirty="0" smtClean="0">
              <a:solidFill>
                <a:srgbClr val="008000"/>
              </a:solidFill>
            </a:endParaRPr>
          </a:p>
          <a:p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733912" y="14744"/>
            <a:ext cx="2069797" cy="369332"/>
          </a:xfrm>
          <a:prstGeom prst="rect">
            <a:avLst/>
          </a:prstGeom>
          <a:noFill/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err="1" smtClean="0">
                <a:solidFill>
                  <a:schemeClr val="tx1"/>
                </a:solidFill>
              </a:rPr>
              <a:t>DataContainerSpect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388628" y="530042"/>
            <a:ext cx="1540413" cy="59566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scheduleUpdate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If channel changed </a:t>
            </a:r>
            <a:r>
              <a:rPr lang="en-US" sz="1000" dirty="0" smtClean="0">
                <a:solidFill>
                  <a:schemeClr val="tx1"/>
                </a:solidFill>
                <a:sym typeface="Wingdings"/>
              </a:rPr>
              <a:t> 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  <a:sym typeface="Wingdings"/>
              </a:rPr>
              <a:t>Call update from run()</a:t>
            </a:r>
            <a:endParaRPr lang="en-US" sz="1000" dirty="0"/>
          </a:p>
        </p:txBody>
      </p:sp>
      <p:sp>
        <p:nvSpPr>
          <p:cNvPr id="12" name="Rounded Rectangle 11"/>
          <p:cNvSpPr/>
          <p:nvPr/>
        </p:nvSpPr>
        <p:spPr>
          <a:xfrm>
            <a:off x="4646784" y="545852"/>
            <a:ext cx="2087127" cy="1069090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smtClean="0">
                <a:solidFill>
                  <a:schemeClr val="tx1"/>
                </a:solidFill>
              </a:rPr>
              <a:t>update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Changed time rage</a:t>
            </a:r>
            <a:r>
              <a:rPr lang="en-US" sz="1000" dirty="0">
                <a:solidFill>
                  <a:schemeClr val="tx1"/>
                </a:solidFill>
              </a:rPr>
              <a:t>: clear(), </a:t>
            </a:r>
            <a:r>
              <a:rPr lang="en-US" sz="1000" dirty="0" err="1">
                <a:solidFill>
                  <a:schemeClr val="tx1"/>
                </a:solidFill>
              </a:rPr>
              <a:t>scheduleClearPlot</a:t>
            </a:r>
            <a:r>
              <a:rPr lang="en-US" sz="1000" dirty="0">
                <a:solidFill>
                  <a:schemeClr val="tx1"/>
                </a:solidFill>
              </a:rPr>
              <a:t>(</a:t>
            </a:r>
            <a:r>
              <a:rPr lang="en-US" sz="1000" dirty="0" smtClean="0">
                <a:solidFill>
                  <a:schemeClr val="tx1"/>
                </a:solidFill>
              </a:rPr>
              <a:t>)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If </a:t>
            </a:r>
            <a:r>
              <a:rPr lang="en-US" sz="1000" dirty="0">
                <a:solidFill>
                  <a:schemeClr val="tx1"/>
                </a:solidFill>
              </a:rPr>
              <a:t>new data: </a:t>
            </a:r>
            <a:r>
              <a:rPr lang="en-US" sz="1000" dirty="0" err="1">
                <a:solidFill>
                  <a:schemeClr val="tx1"/>
                </a:solidFill>
              </a:rPr>
              <a:t>fillDataPoints</a:t>
            </a:r>
            <a:r>
              <a:rPr lang="en-US" sz="1000" dirty="0">
                <a:solidFill>
                  <a:schemeClr val="tx1"/>
                </a:solidFill>
              </a:rPr>
              <a:t>(</a:t>
            </a:r>
            <a:r>
              <a:rPr lang="en-US" sz="1000" dirty="0" smtClean="0">
                <a:solidFill>
                  <a:schemeClr val="tx1"/>
                </a:solidFill>
              </a:rPr>
              <a:t>)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Check() </a:t>
            </a:r>
          </a:p>
        </p:txBody>
      </p:sp>
      <p:sp>
        <p:nvSpPr>
          <p:cNvPr id="13" name="Rounded Rectangle 12"/>
          <p:cNvSpPr/>
          <p:nvPr/>
        </p:nvSpPr>
        <p:spPr>
          <a:xfrm>
            <a:off x="2648902" y="1071734"/>
            <a:ext cx="1846142" cy="1387383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 smtClean="0">
                <a:solidFill>
                  <a:schemeClr val="tx1"/>
                </a:solidFill>
              </a:rPr>
              <a:t>dataCallback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Copy block</a:t>
            </a:r>
          </a:p>
          <a:p>
            <a:pPr algn="ctr"/>
            <a:r>
              <a:rPr lang="en-US" sz="1000" dirty="0" smtClean="0">
                <a:solidFill>
                  <a:srgbClr val="000000"/>
                </a:solidFill>
              </a:rPr>
              <a:t>? </a:t>
            </a:r>
            <a:r>
              <a:rPr lang="en-US" sz="1000" dirty="0" err="1" smtClean="0">
                <a:solidFill>
                  <a:srgbClr val="000000"/>
                </a:solidFill>
              </a:rPr>
              <a:t>drawThis</a:t>
            </a:r>
            <a:r>
              <a:rPr lang="en-US" sz="1000" dirty="0" smtClean="0">
                <a:solidFill>
                  <a:srgbClr val="000000"/>
                </a:solidFill>
              </a:rPr>
              <a:t>(clear color)</a:t>
            </a:r>
          </a:p>
          <a:p>
            <a:pPr algn="ctr"/>
            <a:r>
              <a:rPr lang="en-US" sz="1000" dirty="0" err="1" smtClean="0">
                <a:solidFill>
                  <a:srgbClr val="000000"/>
                </a:solidFill>
              </a:rPr>
              <a:t>Recalc</a:t>
            </a:r>
            <a:r>
              <a:rPr lang="en-US" sz="1000" dirty="0" smtClean="0">
                <a:solidFill>
                  <a:srgbClr val="000000"/>
                </a:solidFill>
              </a:rPr>
              <a:t>(Block)</a:t>
            </a:r>
          </a:p>
          <a:p>
            <a:pPr algn="ctr"/>
            <a:r>
              <a:rPr lang="en-US" sz="1000" dirty="0" smtClean="0">
                <a:solidFill>
                  <a:srgbClr val="000000"/>
                </a:solidFill>
              </a:rPr>
              <a:t>Check()</a:t>
            </a:r>
          </a:p>
          <a:p>
            <a:pPr algn="ctr"/>
            <a:r>
              <a:rPr lang="en-US" sz="1000" dirty="0" err="1" smtClean="0">
                <a:solidFill>
                  <a:srgbClr val="000000"/>
                </a:solidFill>
              </a:rPr>
              <a:t>scheduleUpdate</a:t>
            </a:r>
            <a:r>
              <a:rPr lang="en-US" sz="1000" dirty="0" smtClean="0">
                <a:solidFill>
                  <a:srgbClr val="000000"/>
                </a:solidFill>
              </a:rPr>
              <a:t>()</a:t>
            </a:r>
          </a:p>
          <a:p>
            <a:pPr algn="ctr"/>
            <a:r>
              <a:rPr lang="en-US" sz="1000" dirty="0" smtClean="0">
                <a:solidFill>
                  <a:srgbClr val="000000"/>
                </a:solidFill>
              </a:rPr>
              <a:t>If XY &amp; </a:t>
            </a:r>
            <a:r>
              <a:rPr lang="en-US" sz="1000" dirty="0" err="1" smtClean="0">
                <a:solidFill>
                  <a:srgbClr val="000000"/>
                </a:solidFill>
              </a:rPr>
              <a:t>refFresh</a:t>
            </a:r>
            <a:r>
              <a:rPr lang="en-US" sz="1000" dirty="0" smtClean="0">
                <a:solidFill>
                  <a:srgbClr val="000000"/>
                </a:solidFill>
              </a:rPr>
              <a:t>: </a:t>
            </a:r>
            <a:r>
              <a:rPr lang="en-US" sz="1000" dirty="0" err="1" smtClean="0">
                <a:solidFill>
                  <a:srgbClr val="000000"/>
                </a:solidFill>
              </a:rPr>
              <a:t>fillDataPoints</a:t>
            </a:r>
            <a:r>
              <a:rPr lang="en-US" sz="1000" dirty="0" smtClean="0">
                <a:solidFill>
                  <a:srgbClr val="000000"/>
                </a:solidFill>
              </a:rPr>
              <a:t>(), </a:t>
            </a:r>
            <a:r>
              <a:rPr lang="en-US" sz="1000" dirty="0" err="1" smtClean="0">
                <a:solidFill>
                  <a:srgbClr val="000000"/>
                </a:solidFill>
              </a:rPr>
              <a:t>drawThis</a:t>
            </a:r>
            <a:r>
              <a:rPr lang="en-US" sz="1000" dirty="0" smtClean="0">
                <a:solidFill>
                  <a:srgbClr val="000000"/>
                </a:solidFill>
              </a:rPr>
              <a:t>()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2648902" y="2551601"/>
            <a:ext cx="1846142" cy="707941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smtClean="0">
                <a:solidFill>
                  <a:schemeClr val="tx1"/>
                </a:solidFill>
              </a:rPr>
              <a:t>clear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Remove </a:t>
            </a:r>
            <a:r>
              <a:rPr lang="en-US" sz="1000" dirty="0" err="1" smtClean="0">
                <a:solidFill>
                  <a:schemeClr val="tx1"/>
                </a:solidFill>
              </a:rPr>
              <a:t>dataBlocks</a:t>
            </a:r>
            <a:endParaRPr lang="en-US" sz="1000" dirty="0" smtClean="0">
              <a:solidFill>
                <a:schemeClr val="tx1"/>
              </a:solidFill>
            </a:endParaRPr>
          </a:p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clearCandleSticks</a:t>
            </a:r>
            <a:endParaRPr lang="en-US" sz="1000" dirty="0" smtClean="0">
              <a:solidFill>
                <a:schemeClr val="tx1"/>
              </a:solidFill>
            </a:endParaRPr>
          </a:p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clearMonitors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15" name="Rounded Rectangle 14"/>
          <p:cNvSpPr/>
          <p:nvPr/>
        </p:nvSpPr>
        <p:spPr>
          <a:xfrm>
            <a:off x="2648902" y="3367781"/>
            <a:ext cx="1846142" cy="595669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 smtClean="0">
                <a:solidFill>
                  <a:schemeClr val="tx1"/>
                </a:solidFill>
              </a:rPr>
              <a:t>recalc</a:t>
            </a:r>
            <a:r>
              <a:rPr lang="en-US" sz="1000" b="1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900" dirty="0" smtClean="0">
                <a:solidFill>
                  <a:schemeClr val="tx1"/>
                </a:solidFill>
              </a:rPr>
              <a:t>If candle: </a:t>
            </a:r>
            <a:r>
              <a:rPr lang="en-US" sz="900" dirty="0" err="1" smtClean="0">
                <a:solidFill>
                  <a:schemeClr val="tx1"/>
                </a:solidFill>
              </a:rPr>
              <a:t>convertAllToCandle</a:t>
            </a:r>
            <a:r>
              <a:rPr lang="en-US" sz="900" dirty="0" smtClean="0">
                <a:solidFill>
                  <a:schemeClr val="tx1"/>
                </a:solidFill>
              </a:rPr>
              <a:t>(), </a:t>
            </a:r>
            <a:r>
              <a:rPr lang="en-US" sz="900" dirty="0" err="1" smtClean="0">
                <a:solidFill>
                  <a:schemeClr val="tx1"/>
                </a:solidFill>
              </a:rPr>
              <a:t>filldataPoints</a:t>
            </a:r>
            <a:r>
              <a:rPr lang="en-US" sz="900" dirty="0" smtClean="0">
                <a:solidFill>
                  <a:schemeClr val="tx1"/>
                </a:solidFill>
              </a:rPr>
              <a:t>()</a:t>
            </a:r>
            <a:endParaRPr lang="en-US" sz="900" dirty="0" smtClean="0">
              <a:solidFill>
                <a:srgbClr val="008000"/>
              </a:solidFill>
            </a:endParaRPr>
          </a:p>
        </p:txBody>
      </p:sp>
      <p:sp>
        <p:nvSpPr>
          <p:cNvPr id="16" name="Rounded Rectangle 15"/>
          <p:cNvSpPr/>
          <p:nvPr/>
        </p:nvSpPr>
        <p:spPr>
          <a:xfrm>
            <a:off x="2648902" y="4154483"/>
            <a:ext cx="1846142" cy="595669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smtClean="0">
                <a:solidFill>
                  <a:schemeClr val="tx1"/>
                </a:solidFill>
              </a:rPr>
              <a:t>refresh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readDataTips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17" name="Rounded Rectangle 16"/>
          <p:cNvSpPr/>
          <p:nvPr/>
        </p:nvSpPr>
        <p:spPr>
          <a:xfrm>
            <a:off x="2648902" y="5835830"/>
            <a:ext cx="1846142" cy="595669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 smtClean="0">
                <a:solidFill>
                  <a:schemeClr val="tx1"/>
                </a:solidFill>
              </a:rPr>
              <a:t>paintComponent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20" name="Rounded Rectangle 19"/>
          <p:cNvSpPr/>
          <p:nvPr/>
        </p:nvSpPr>
        <p:spPr>
          <a:xfrm>
            <a:off x="2648902" y="5085364"/>
            <a:ext cx="1846142" cy="595669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 smtClean="0">
                <a:solidFill>
                  <a:schemeClr val="tx1"/>
                </a:solidFill>
              </a:rPr>
              <a:t>plotWasCleared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If x-scale changed: clear(), update()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22" name="Rounded Rectangle 21"/>
          <p:cNvSpPr/>
          <p:nvPr/>
        </p:nvSpPr>
        <p:spPr>
          <a:xfrm>
            <a:off x="4776431" y="2551601"/>
            <a:ext cx="1846142" cy="707941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clear:</a:t>
            </a:r>
          </a:p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Super.clear</a:t>
            </a:r>
            <a:r>
              <a:rPr lang="en-US" sz="1000" dirty="0" smtClean="0">
                <a:solidFill>
                  <a:schemeClr val="tx1"/>
                </a:solidFill>
              </a:rPr>
              <a:t>(), </a:t>
            </a:r>
            <a:r>
              <a:rPr lang="en-US" sz="1000" dirty="0" err="1" smtClean="0">
                <a:solidFill>
                  <a:schemeClr val="tx1"/>
                </a:solidFill>
              </a:rPr>
              <a:t>ref.clear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</a:p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dataPoints.clear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</a:p>
        </p:txBody>
      </p:sp>
      <p:sp>
        <p:nvSpPr>
          <p:cNvPr id="25" name="Rounded Rectangle 24"/>
          <p:cNvSpPr/>
          <p:nvPr/>
        </p:nvSpPr>
        <p:spPr>
          <a:xfrm>
            <a:off x="4776431" y="4738204"/>
            <a:ext cx="1846142" cy="942829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plotWasCleared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>
                <a:solidFill>
                  <a:schemeClr val="tx1"/>
                </a:solidFill>
              </a:rPr>
              <a:t>If x-scale changed: clear(), update()</a:t>
            </a:r>
            <a:endParaRPr lang="en-US" sz="1000" dirty="0">
              <a:solidFill>
                <a:srgbClr val="008000"/>
              </a:solidFill>
            </a:endParaRPr>
          </a:p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Ysample.wasDrawn</a:t>
            </a:r>
            <a:r>
              <a:rPr lang="en-US" sz="1000" dirty="0" smtClean="0">
                <a:solidFill>
                  <a:schemeClr val="tx1"/>
                </a:solidFill>
              </a:rPr>
              <a:t> = false </a:t>
            </a:r>
          </a:p>
        </p:txBody>
      </p:sp>
      <p:sp>
        <p:nvSpPr>
          <p:cNvPr id="26" name="Rounded Rectangle 25"/>
          <p:cNvSpPr/>
          <p:nvPr/>
        </p:nvSpPr>
        <p:spPr>
          <a:xfrm>
            <a:off x="4776431" y="5844568"/>
            <a:ext cx="1846142" cy="586931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 smtClean="0">
                <a:solidFill>
                  <a:schemeClr val="tx1"/>
                </a:solidFill>
              </a:rPr>
              <a:t>paintComponent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</p:txBody>
      </p:sp>
      <p:sp>
        <p:nvSpPr>
          <p:cNvPr id="27" name="Rounded Rectangle 26"/>
          <p:cNvSpPr/>
          <p:nvPr/>
        </p:nvSpPr>
        <p:spPr>
          <a:xfrm>
            <a:off x="388628" y="5020228"/>
            <a:ext cx="1540413" cy="1478662"/>
          </a:xfrm>
          <a:prstGeom prst="roundRect">
            <a:avLst/>
          </a:prstGeom>
          <a:ln>
            <a:solidFill>
              <a:srgbClr val="008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paintComponent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Clear</a:t>
            </a:r>
            <a:r>
              <a:rPr lang="is-IS" sz="1000" dirty="0" smtClean="0">
                <a:solidFill>
                  <a:schemeClr val="tx1"/>
                </a:solidFill>
              </a:rPr>
              <a:t>…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</a:t>
            </a:r>
            <a:r>
              <a:rPr lang="is-IS" sz="1000" dirty="0" smtClean="0">
                <a:solidFill>
                  <a:schemeClr val="tx1"/>
                </a:solidFill>
              </a:rPr>
              <a:t>f recalc </a:t>
            </a:r>
            <a:r>
              <a:rPr lang="is-IS" sz="1000" dirty="0" smtClean="0">
                <a:solidFill>
                  <a:srgbClr val="008000"/>
                </a:solidFill>
                <a:sym typeface="Wingdings"/>
              </a:rPr>
              <a:t>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  <a:sym typeface="Wingdings"/>
              </a:rPr>
              <a:t>I</a:t>
            </a:r>
            <a:r>
              <a:rPr lang="is-IS" sz="1000" dirty="0" smtClean="0">
                <a:solidFill>
                  <a:schemeClr val="tx1"/>
                </a:solidFill>
                <a:sym typeface="Wingdings"/>
              </a:rPr>
              <a:t>f clearPlot </a:t>
            </a:r>
            <a:r>
              <a:rPr lang="is-IS" sz="1000" dirty="0" smtClean="0">
                <a:solidFill>
                  <a:srgbClr val="0000FF"/>
                </a:solidFill>
                <a:sym typeface="Wingdings"/>
              </a:rPr>
              <a:t>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  <a:sym typeface="Wingdings"/>
              </a:rPr>
              <a:t>D</a:t>
            </a:r>
            <a:r>
              <a:rPr lang="is-IS" sz="1000" dirty="0" smtClean="0">
                <a:solidFill>
                  <a:schemeClr val="tx1"/>
                </a:solidFill>
                <a:sym typeface="Wingdings"/>
              </a:rPr>
              <a:t>raw image and axis</a:t>
            </a:r>
            <a:endParaRPr lang="is-IS" sz="1000" dirty="0" smtClean="0">
              <a:solidFill>
                <a:schemeClr val="tx1"/>
              </a:solidFill>
            </a:endParaRPr>
          </a:p>
          <a:p>
            <a:pPr algn="ctr"/>
            <a:r>
              <a:rPr lang="en-US" sz="1000" dirty="0" smtClean="0">
                <a:solidFill>
                  <a:srgbClr val="000000"/>
                </a:solidFill>
              </a:rPr>
              <a:t>Draw text, </a:t>
            </a:r>
            <a:r>
              <a:rPr lang="en-US" sz="1000" dirty="0" err="1" smtClean="0">
                <a:solidFill>
                  <a:srgbClr val="000000"/>
                </a:solidFill>
              </a:rPr>
              <a:t>timerange</a:t>
            </a:r>
            <a:r>
              <a:rPr lang="en-US" sz="1000" dirty="0" smtClean="0">
                <a:solidFill>
                  <a:srgbClr val="000000"/>
                </a:solidFill>
              </a:rPr>
              <a:t>,</a:t>
            </a:r>
            <a:r>
              <a:rPr lang="is-IS" sz="1000" dirty="0" smtClean="0">
                <a:solidFill>
                  <a:srgbClr val="000000"/>
                </a:solidFill>
              </a:rPr>
              <a:t>…</a:t>
            </a:r>
            <a:endParaRPr lang="en-US" sz="1000" dirty="0">
              <a:solidFill>
                <a:srgbClr val="000000"/>
              </a:solidFill>
            </a:endParaRPr>
          </a:p>
        </p:txBody>
      </p:sp>
      <p:sp>
        <p:nvSpPr>
          <p:cNvPr id="28" name="Rounded Rectangle 27"/>
          <p:cNvSpPr/>
          <p:nvPr/>
        </p:nvSpPr>
        <p:spPr>
          <a:xfrm>
            <a:off x="388628" y="1315651"/>
            <a:ext cx="1540413" cy="59566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scheduleRepaint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Repaint()</a:t>
            </a:r>
            <a:endParaRPr lang="en-US" sz="1000" dirty="0"/>
          </a:p>
        </p:txBody>
      </p:sp>
      <p:sp>
        <p:nvSpPr>
          <p:cNvPr id="29" name="Rounded Rectangle 28"/>
          <p:cNvSpPr/>
          <p:nvPr/>
        </p:nvSpPr>
        <p:spPr>
          <a:xfrm>
            <a:off x="388628" y="2101260"/>
            <a:ext cx="1540413" cy="59566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scheduleRecalc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>
                <a:solidFill>
                  <a:schemeClr val="tx1"/>
                </a:solidFill>
              </a:rPr>
              <a:t>Call </a:t>
            </a:r>
            <a:r>
              <a:rPr lang="en-US" sz="1000" dirty="0" err="1" smtClean="0">
                <a:solidFill>
                  <a:schemeClr val="tx1"/>
                </a:solidFill>
              </a:rPr>
              <a:t>scheduleRepaint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  <a:endParaRPr lang="en-US" sz="1000" dirty="0"/>
          </a:p>
        </p:txBody>
      </p:sp>
      <p:sp>
        <p:nvSpPr>
          <p:cNvPr id="30" name="Rounded Rectangle 29"/>
          <p:cNvSpPr/>
          <p:nvPr/>
        </p:nvSpPr>
        <p:spPr>
          <a:xfrm>
            <a:off x="388628" y="2886869"/>
            <a:ext cx="1540413" cy="59566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scheduleClearPlot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>
                <a:solidFill>
                  <a:schemeClr val="tx1"/>
                </a:solidFill>
              </a:rPr>
              <a:t>Call </a:t>
            </a:r>
            <a:r>
              <a:rPr lang="en-US" sz="1000" dirty="0" err="1" smtClean="0">
                <a:solidFill>
                  <a:schemeClr val="tx1"/>
                </a:solidFill>
              </a:rPr>
              <a:t>scheduleRepaint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  <a:endParaRPr lang="en-US" sz="1000" dirty="0"/>
          </a:p>
        </p:txBody>
      </p:sp>
      <p:sp>
        <p:nvSpPr>
          <p:cNvPr id="31" name="Rounded Rectangle 30"/>
          <p:cNvSpPr/>
          <p:nvPr/>
        </p:nvSpPr>
        <p:spPr>
          <a:xfrm>
            <a:off x="388628" y="3665616"/>
            <a:ext cx="1540413" cy="59566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none" lIns="36000" rIns="36000"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run: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Call update()</a:t>
            </a:r>
          </a:p>
          <a:p>
            <a:pPr algn="ctr"/>
            <a:r>
              <a:rPr lang="en-US" sz="900" dirty="0" err="1" smtClean="0">
                <a:solidFill>
                  <a:schemeClr val="tx1"/>
                </a:solidFill>
              </a:rPr>
              <a:t>scheduleRepaint</a:t>
            </a:r>
            <a:r>
              <a:rPr lang="en-US" sz="900" dirty="0">
                <a:solidFill>
                  <a:schemeClr val="tx1"/>
                </a:solidFill>
              </a:rPr>
              <a:t> </a:t>
            </a:r>
            <a:r>
              <a:rPr lang="en-US" sz="900" dirty="0" smtClean="0">
                <a:solidFill>
                  <a:schemeClr val="tx1"/>
                </a:solidFill>
                <a:sym typeface="Wingdings"/>
              </a:rPr>
              <a:t> repaint()</a:t>
            </a:r>
            <a:endParaRPr lang="en-US" sz="900" dirty="0"/>
          </a:p>
        </p:txBody>
      </p:sp>
      <p:cxnSp>
        <p:nvCxnSpPr>
          <p:cNvPr id="33" name="Curved Connector 32"/>
          <p:cNvCxnSpPr>
            <a:stCxn id="27" idx="3"/>
            <a:endCxn id="15" idx="1"/>
          </p:cNvCxnSpPr>
          <p:nvPr/>
        </p:nvCxnSpPr>
        <p:spPr>
          <a:xfrm flipV="1">
            <a:off x="1929041" y="3665616"/>
            <a:ext cx="719861" cy="2093943"/>
          </a:xfrm>
          <a:prstGeom prst="bentConnector3">
            <a:avLst>
              <a:gd name="adj1" fmla="val 39043"/>
            </a:avLst>
          </a:prstGeom>
          <a:ln>
            <a:solidFill>
              <a:srgbClr val="008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Curved Connector 34"/>
          <p:cNvCxnSpPr>
            <a:stCxn id="27" idx="3"/>
            <a:endCxn id="17" idx="1"/>
          </p:cNvCxnSpPr>
          <p:nvPr/>
        </p:nvCxnSpPr>
        <p:spPr>
          <a:xfrm>
            <a:off x="1929041" y="5759559"/>
            <a:ext cx="719861" cy="374106"/>
          </a:xfrm>
          <a:prstGeom prst="curvedConnector3">
            <a:avLst/>
          </a:prstGeom>
          <a:ln>
            <a:solidFill>
              <a:srgbClr val="0000F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Rounded Rectangle 38"/>
          <p:cNvSpPr/>
          <p:nvPr/>
        </p:nvSpPr>
        <p:spPr>
          <a:xfrm>
            <a:off x="388628" y="4347359"/>
            <a:ext cx="1540413" cy="59566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none" lIns="36000" rIns="36000"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update: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Update()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If </a:t>
            </a:r>
            <a:r>
              <a:rPr lang="en-US" sz="1000" dirty="0" err="1" smtClean="0">
                <a:solidFill>
                  <a:schemeClr val="tx1"/>
                </a:solidFill>
              </a:rPr>
              <a:t>xAutoScale</a:t>
            </a:r>
            <a:r>
              <a:rPr lang="en-US" sz="1000" dirty="0" smtClean="0">
                <a:solidFill>
                  <a:schemeClr val="tx1"/>
                </a:solidFill>
              </a:rPr>
              <a:t> </a:t>
            </a:r>
            <a:r>
              <a:rPr lang="en-US" sz="1000" dirty="0" smtClean="0">
                <a:solidFill>
                  <a:srgbClr val="FF6600"/>
                </a:solidFill>
                <a:sym typeface="Wingdings"/>
              </a:rPr>
              <a:t></a:t>
            </a:r>
            <a:endParaRPr lang="en-US" sz="1000" dirty="0" smtClean="0">
              <a:solidFill>
                <a:srgbClr val="FF6600"/>
              </a:solidFill>
            </a:endParaRPr>
          </a:p>
          <a:p>
            <a:pPr algn="ctr"/>
            <a:r>
              <a:rPr lang="en-US" sz="900" dirty="0" smtClean="0">
                <a:solidFill>
                  <a:schemeClr val="tx1"/>
                </a:solidFill>
              </a:rPr>
              <a:t>If </a:t>
            </a:r>
            <a:r>
              <a:rPr lang="en-US" sz="900" dirty="0" err="1" smtClean="0">
                <a:solidFill>
                  <a:schemeClr val="tx1"/>
                </a:solidFill>
              </a:rPr>
              <a:t>autoScale</a:t>
            </a:r>
            <a:r>
              <a:rPr lang="en-US" sz="900" dirty="0" smtClean="0">
                <a:solidFill>
                  <a:schemeClr val="tx1"/>
                </a:solidFill>
              </a:rPr>
              <a:t>: </a:t>
            </a:r>
            <a:r>
              <a:rPr lang="en-US" sz="900" dirty="0" err="1" smtClean="0">
                <a:solidFill>
                  <a:schemeClr val="tx1"/>
                </a:solidFill>
              </a:rPr>
              <a:t>scheduleClearPlot</a:t>
            </a:r>
            <a:endParaRPr lang="en-US" sz="900" dirty="0"/>
          </a:p>
        </p:txBody>
      </p:sp>
      <p:cxnSp>
        <p:nvCxnSpPr>
          <p:cNvPr id="41" name="Curved Connector 40"/>
          <p:cNvCxnSpPr>
            <a:stCxn id="39" idx="3"/>
            <a:endCxn id="20" idx="1"/>
          </p:cNvCxnSpPr>
          <p:nvPr/>
        </p:nvCxnSpPr>
        <p:spPr>
          <a:xfrm>
            <a:off x="1929041" y="4645193"/>
            <a:ext cx="719861" cy="738006"/>
          </a:xfrm>
          <a:prstGeom prst="curvedConnector3">
            <a:avLst/>
          </a:prstGeom>
          <a:ln>
            <a:solidFill>
              <a:srgbClr val="FF66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3" name="Curved Connector 42"/>
          <p:cNvCxnSpPr>
            <a:stCxn id="39" idx="1"/>
            <a:endCxn id="30" idx="1"/>
          </p:cNvCxnSpPr>
          <p:nvPr/>
        </p:nvCxnSpPr>
        <p:spPr>
          <a:xfrm rot="10800000">
            <a:off x="388628" y="3184703"/>
            <a:ext cx="12700" cy="1460490"/>
          </a:xfrm>
          <a:prstGeom prst="bentConnector3">
            <a:avLst>
              <a:gd name="adj1" fmla="val 1303126"/>
            </a:avLst>
          </a:prstGeom>
          <a:ln>
            <a:solidFill>
              <a:schemeClr val="tx1">
                <a:lumMod val="85000"/>
                <a:lumOff val="15000"/>
              </a:schemeClr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7" name="TextBox 46"/>
          <p:cNvSpPr txBox="1"/>
          <p:nvPr/>
        </p:nvSpPr>
        <p:spPr>
          <a:xfrm>
            <a:off x="2189553" y="4232181"/>
            <a:ext cx="55836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/>
              <a:t>Menu:</a:t>
            </a:r>
          </a:p>
          <a:p>
            <a:r>
              <a:rPr lang="en-US" sz="1000" dirty="0" smtClean="0"/>
              <a:t>refresh</a:t>
            </a:r>
            <a:endParaRPr lang="en-US" sz="1000" dirty="0"/>
          </a:p>
        </p:txBody>
      </p:sp>
      <p:cxnSp>
        <p:nvCxnSpPr>
          <p:cNvPr id="49" name="Curved Connector 48"/>
          <p:cNvCxnSpPr>
            <a:stCxn id="47" idx="3"/>
            <a:endCxn id="16" idx="1"/>
          </p:cNvCxnSpPr>
          <p:nvPr/>
        </p:nvCxnSpPr>
        <p:spPr>
          <a:xfrm flipH="1">
            <a:off x="2648902" y="4432236"/>
            <a:ext cx="99017" cy="20082"/>
          </a:xfrm>
          <a:prstGeom prst="curvedConnector5">
            <a:avLst>
              <a:gd name="adj1" fmla="val -230869"/>
              <a:gd name="adj2" fmla="val 2721422"/>
              <a:gd name="adj3" fmla="val 330869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1" name="Curved Connector 50"/>
          <p:cNvCxnSpPr>
            <a:stCxn id="39" idx="3"/>
            <a:endCxn id="5" idx="1"/>
          </p:cNvCxnSpPr>
          <p:nvPr/>
        </p:nvCxnSpPr>
        <p:spPr>
          <a:xfrm flipV="1">
            <a:off x="1929041" y="749371"/>
            <a:ext cx="719861" cy="3895822"/>
          </a:xfrm>
          <a:prstGeom prst="bentConnector3">
            <a:avLst>
              <a:gd name="adj1" fmla="val 18223"/>
            </a:avLst>
          </a:prstGeom>
          <a:ln>
            <a:solidFill>
              <a:schemeClr val="tx1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8" name="Rounded Rectangle 57"/>
          <p:cNvSpPr/>
          <p:nvPr/>
        </p:nvSpPr>
        <p:spPr>
          <a:xfrm>
            <a:off x="6849362" y="3367781"/>
            <a:ext cx="1846142" cy="595669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 smtClean="0">
                <a:solidFill>
                  <a:schemeClr val="tx1"/>
                </a:solidFill>
              </a:rPr>
              <a:t>recalc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resetFilter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  <a:endParaRPr lang="en-US" sz="1000" dirty="0" smtClean="0">
              <a:solidFill>
                <a:srgbClr val="008000"/>
              </a:solidFill>
            </a:endParaRPr>
          </a:p>
          <a:p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59" name="Rounded Rectangle 58"/>
          <p:cNvSpPr/>
          <p:nvPr/>
        </p:nvSpPr>
        <p:spPr>
          <a:xfrm>
            <a:off x="6849362" y="5835830"/>
            <a:ext cx="1846142" cy="595669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 smtClean="0">
                <a:solidFill>
                  <a:schemeClr val="tx1"/>
                </a:solidFill>
              </a:rPr>
              <a:t>paintComponent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endParaRPr lang="en-US" sz="1000" dirty="0" smtClean="0">
              <a:solidFill>
                <a:srgbClr val="008000"/>
              </a:solidFill>
            </a:endParaRPr>
          </a:p>
        </p:txBody>
      </p:sp>
      <p:cxnSp>
        <p:nvCxnSpPr>
          <p:cNvPr id="61" name="Curved Connector 60"/>
          <p:cNvCxnSpPr>
            <a:stCxn id="28" idx="1"/>
            <a:endCxn id="27" idx="1"/>
          </p:cNvCxnSpPr>
          <p:nvPr/>
        </p:nvCxnSpPr>
        <p:spPr>
          <a:xfrm rot="10800000" flipV="1">
            <a:off x="388628" y="1613485"/>
            <a:ext cx="12700" cy="4146074"/>
          </a:xfrm>
          <a:prstGeom prst="bentConnector3">
            <a:avLst>
              <a:gd name="adj1" fmla="val 2172654"/>
            </a:avLst>
          </a:prstGeom>
          <a:ln>
            <a:prstDash val="sys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981794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Rounded Rectangle 45"/>
          <p:cNvSpPr/>
          <p:nvPr/>
        </p:nvSpPr>
        <p:spPr>
          <a:xfrm>
            <a:off x="2170785" y="2196087"/>
            <a:ext cx="1452875" cy="883093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paintComponent</a:t>
            </a:r>
            <a:r>
              <a:rPr lang="en-US" sz="1000" b="1" dirty="0" smtClean="0">
                <a:solidFill>
                  <a:schemeClr val="tx1"/>
                </a:solidFill>
              </a:rPr>
              <a:t>:</a:t>
            </a:r>
            <a:endParaRPr lang="en-US" sz="1000" b="1" dirty="0">
              <a:solidFill>
                <a:schemeClr val="tx1"/>
              </a:solidFill>
            </a:endParaRPr>
          </a:p>
          <a:p>
            <a:r>
              <a:rPr lang="en-US" sz="1000" dirty="0" err="1" smtClean="0">
                <a:solidFill>
                  <a:schemeClr val="tx1"/>
                </a:solidFill>
              </a:rPr>
              <a:t>All.paintComponent</a:t>
            </a:r>
            <a:endParaRPr lang="en-US" sz="1000" dirty="0">
              <a:solidFill>
                <a:schemeClr val="tx1"/>
              </a:solidFill>
              <a:sym typeface="Wingdings"/>
            </a:endParaRPr>
          </a:p>
          <a:p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44" name="Rounded Rectangle 43"/>
          <p:cNvSpPr/>
          <p:nvPr/>
        </p:nvSpPr>
        <p:spPr>
          <a:xfrm>
            <a:off x="5683808" y="2196088"/>
            <a:ext cx="1420096" cy="595668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paintComponent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Sync {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paintComponentHist</a:t>
            </a:r>
            <a:r>
              <a:rPr lang="en-US" sz="1000" dirty="0" smtClean="0">
                <a:solidFill>
                  <a:schemeClr val="tx1"/>
                </a:solidFill>
              </a:rPr>
              <a:t>}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cxnSp>
        <p:nvCxnSpPr>
          <p:cNvPr id="48" name="Straight Arrow Connector 47"/>
          <p:cNvCxnSpPr/>
          <p:nvPr/>
        </p:nvCxnSpPr>
        <p:spPr>
          <a:xfrm flipV="1">
            <a:off x="3353333" y="2382085"/>
            <a:ext cx="2430481" cy="28574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685800" y="797697"/>
            <a:ext cx="47531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latin typeface="Arial"/>
                <a:cs typeface="Arial"/>
              </a:rPr>
              <a:t>Plot</a:t>
            </a:r>
            <a:endParaRPr lang="en-US" sz="1200" b="1" dirty="0">
              <a:latin typeface="Arial"/>
              <a:cs typeface="Arial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5661366" y="1312994"/>
            <a:ext cx="1465436" cy="758967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err="1">
                <a:solidFill>
                  <a:schemeClr val="tx1"/>
                </a:solidFill>
              </a:rPr>
              <a:t>dataCallback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Sync {Fill point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Check()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scheduleClearPlot</a:t>
            </a:r>
            <a:r>
              <a:rPr lang="en-US" sz="1000" dirty="0" smtClean="0">
                <a:solidFill>
                  <a:schemeClr val="tx1"/>
                </a:solidFill>
              </a:rPr>
              <a:t>()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drawThis</a:t>
            </a:r>
            <a:r>
              <a:rPr lang="en-US" sz="1000" dirty="0" smtClean="0">
                <a:solidFill>
                  <a:schemeClr val="tx1"/>
                </a:solidFill>
              </a:rPr>
              <a:t>() }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683808" y="790623"/>
            <a:ext cx="15271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err="1" smtClean="0">
                <a:latin typeface="Arial"/>
                <a:cs typeface="Arial"/>
              </a:rPr>
              <a:t>DataContainerHist</a:t>
            </a:r>
            <a:endParaRPr lang="en-US" sz="1200" b="1" dirty="0">
              <a:latin typeface="Arial"/>
              <a:cs typeface="Arial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287044" y="797697"/>
            <a:ext cx="1736373" cy="276999"/>
          </a:xfrm>
          <a:prstGeom prst="rect">
            <a:avLst/>
          </a:prstGeom>
          <a:noFill/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sz="1200" b="1" dirty="0" err="1" smtClean="0">
                <a:solidFill>
                  <a:schemeClr val="tx1"/>
                </a:solidFill>
                <a:latin typeface="Arial"/>
                <a:cs typeface="Arial"/>
              </a:rPr>
              <a:t>DataContainerHistXY</a:t>
            </a:r>
            <a:endParaRPr lang="en-US" sz="1200" b="1" dirty="0">
              <a:solidFill>
                <a:schemeClr val="tx1"/>
              </a:solidFill>
              <a:latin typeface="Arial"/>
              <a:cs typeface="Arial"/>
            </a:endParaRPr>
          </a:p>
        </p:txBody>
      </p:sp>
      <p:sp>
        <p:nvSpPr>
          <p:cNvPr id="9" name="Rounded Rectangle 8"/>
          <p:cNvSpPr/>
          <p:nvPr/>
        </p:nvSpPr>
        <p:spPr>
          <a:xfrm>
            <a:off x="2170785" y="1312996"/>
            <a:ext cx="1452875" cy="758966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err="1">
                <a:solidFill>
                  <a:schemeClr val="tx1"/>
                </a:solidFill>
              </a:rPr>
              <a:t>findClosestDataPoint</a:t>
            </a:r>
            <a:r>
              <a:rPr lang="en-US" sz="1000" b="1" dirty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>
                <a:solidFill>
                  <a:schemeClr val="tx1"/>
                </a:solidFill>
              </a:rPr>
              <a:t>Sync{</a:t>
            </a:r>
            <a:r>
              <a:rPr lang="en-US" sz="1000" dirty="0" err="1">
                <a:solidFill>
                  <a:schemeClr val="tx1"/>
                </a:solidFill>
              </a:rPr>
              <a:t>calc</a:t>
            </a:r>
            <a:r>
              <a:rPr lang="en-US" sz="1000" dirty="0">
                <a:solidFill>
                  <a:schemeClr val="tx1"/>
                </a:solidFill>
              </a:rPr>
              <a:t> transformer}</a:t>
            </a:r>
          </a:p>
          <a:p>
            <a:r>
              <a:rPr lang="en-US" sz="1000" dirty="0" err="1">
                <a:solidFill>
                  <a:schemeClr val="tx1"/>
                </a:solidFill>
                <a:sym typeface="Wingdings"/>
              </a:rPr>
              <a:t>List.findC</a:t>
            </a:r>
            <a:r>
              <a:rPr lang="en-US" sz="1000" dirty="0">
                <a:solidFill>
                  <a:schemeClr val="tx1"/>
                </a:solidFill>
                <a:sym typeface="Wingdings"/>
              </a:rPr>
              <a:t>..</a:t>
            </a:r>
          </a:p>
          <a:p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488369" y="814915"/>
            <a:ext cx="736099" cy="276999"/>
          </a:xfrm>
          <a:prstGeom prst="rect">
            <a:avLst/>
          </a:prstGeom>
          <a:noFill/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sz="1200" b="1" dirty="0" err="1" smtClean="0">
                <a:solidFill>
                  <a:schemeClr val="tx1"/>
                </a:solidFill>
                <a:latin typeface="Arial"/>
                <a:cs typeface="Arial"/>
              </a:rPr>
              <a:t>AdrList</a:t>
            </a:r>
            <a:endParaRPr lang="en-US" sz="1200" b="1" dirty="0">
              <a:solidFill>
                <a:schemeClr val="tx1"/>
              </a:solidFill>
              <a:latin typeface="Arial"/>
              <a:cs typeface="Arial"/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388627" y="1312995"/>
            <a:ext cx="1473353" cy="595668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err="1" smtClean="0">
                <a:solidFill>
                  <a:schemeClr val="tx1"/>
                </a:solidFill>
                <a:sym typeface="Wingdings"/>
              </a:rPr>
              <a:t>createInnerGraphics</a:t>
            </a:r>
            <a:r>
              <a:rPr lang="en-US" sz="1000" dirty="0" smtClean="0">
                <a:solidFill>
                  <a:schemeClr val="tx1"/>
                </a:solidFill>
                <a:sym typeface="Wingdings"/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  <a:sym typeface="Wingdings"/>
              </a:rPr>
              <a:t>Sync {create or get Graphics }</a:t>
            </a:r>
          </a:p>
        </p:txBody>
      </p:sp>
      <p:sp>
        <p:nvSpPr>
          <p:cNvPr id="12" name="Rounded Rectangle 11"/>
          <p:cNvSpPr/>
          <p:nvPr/>
        </p:nvSpPr>
        <p:spPr>
          <a:xfrm>
            <a:off x="7435609" y="2189959"/>
            <a:ext cx="1435062" cy="1069090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err="1">
                <a:solidFill>
                  <a:schemeClr val="tx1"/>
                </a:solidFill>
              </a:rPr>
              <a:t>paintComponent</a:t>
            </a:r>
            <a:r>
              <a:rPr lang="en-US" sz="1000" dirty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>
                <a:solidFill>
                  <a:schemeClr val="tx1"/>
                </a:solidFill>
              </a:rPr>
              <a:t>Sync {</a:t>
            </a:r>
            <a:r>
              <a:rPr lang="en-US" sz="1000" dirty="0" err="1">
                <a:solidFill>
                  <a:schemeClr val="tx1"/>
                </a:solidFill>
              </a:rPr>
              <a:t>paintComponentHist</a:t>
            </a:r>
            <a:r>
              <a:rPr lang="en-US" sz="1000" dirty="0">
                <a:solidFill>
                  <a:schemeClr val="tx1"/>
                </a:solidFill>
              </a:rPr>
              <a:t>}</a:t>
            </a:r>
            <a:endParaRPr lang="en-US" sz="1000" dirty="0">
              <a:solidFill>
                <a:srgbClr val="008000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685800" y="186241"/>
            <a:ext cx="77742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Plot </a:t>
            </a:r>
            <a:r>
              <a:rPr lang="en-US" dirty="0" err="1" smtClean="0"/>
              <a:t>SyncLock</a:t>
            </a:r>
            <a:r>
              <a:rPr lang="en-US" dirty="0" smtClean="0"/>
              <a:t>: Main Synchronize </a:t>
            </a:r>
            <a:endParaRPr lang="en-US" dirty="0"/>
          </a:p>
        </p:txBody>
      </p:sp>
      <p:sp>
        <p:nvSpPr>
          <p:cNvPr id="37" name="Rounded Rectangle 36"/>
          <p:cNvSpPr/>
          <p:nvPr/>
        </p:nvSpPr>
        <p:spPr>
          <a:xfrm>
            <a:off x="3932465" y="1312995"/>
            <a:ext cx="1420096" cy="595668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dataCallback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Sync {</a:t>
            </a:r>
            <a:r>
              <a:rPr lang="en-US" sz="1000" dirty="0" err="1" smtClean="0">
                <a:solidFill>
                  <a:schemeClr val="tx1"/>
                </a:solidFill>
              </a:rPr>
              <a:t>evalFilter</a:t>
            </a:r>
            <a:r>
              <a:rPr lang="en-US" sz="1000" dirty="0" smtClean="0">
                <a:solidFill>
                  <a:schemeClr val="tx1"/>
                </a:solidFill>
              </a:rPr>
              <a:t>,</a:t>
            </a:r>
          </a:p>
          <a:p>
            <a:r>
              <a:rPr lang="en-US" sz="1000" dirty="0" err="1" smtClean="0">
                <a:solidFill>
                  <a:schemeClr val="tx1"/>
                </a:solidFill>
              </a:rPr>
              <a:t>drawData</a:t>
            </a:r>
            <a:r>
              <a:rPr lang="en-US" sz="1000" dirty="0" smtClean="0">
                <a:solidFill>
                  <a:schemeClr val="tx1"/>
                </a:solidFill>
              </a:rPr>
              <a:t>}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013070" y="790623"/>
            <a:ext cx="123641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 err="1" smtClean="0">
                <a:latin typeface="Arial"/>
                <a:cs typeface="Arial"/>
              </a:rPr>
              <a:t>DataContainer</a:t>
            </a:r>
            <a:endParaRPr lang="en-US" sz="1200" b="1" dirty="0">
              <a:latin typeface="Arial"/>
              <a:cs typeface="Arial"/>
            </a:endParaRPr>
          </a:p>
        </p:txBody>
      </p:sp>
      <p:sp>
        <p:nvSpPr>
          <p:cNvPr id="40" name="Rounded Rectangle 39"/>
          <p:cNvSpPr/>
          <p:nvPr/>
        </p:nvSpPr>
        <p:spPr>
          <a:xfrm>
            <a:off x="3932465" y="3289102"/>
            <a:ext cx="1420096" cy="595668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smtClean="0">
                <a:solidFill>
                  <a:schemeClr val="tx1"/>
                </a:solidFill>
              </a:rPr>
              <a:t>print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Sync {all}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42" name="Rounded Rectangle 41"/>
          <p:cNvSpPr/>
          <p:nvPr/>
        </p:nvSpPr>
        <p:spPr>
          <a:xfrm>
            <a:off x="3932465" y="2196088"/>
            <a:ext cx="1420096" cy="595668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err="1" smtClean="0">
                <a:solidFill>
                  <a:schemeClr val="tx1"/>
                </a:solidFill>
              </a:rPr>
              <a:t>paintComponent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Sync {</a:t>
            </a:r>
            <a:r>
              <a:rPr lang="en-US" sz="1000" dirty="0" err="1" smtClean="0">
                <a:solidFill>
                  <a:schemeClr val="tx1"/>
                </a:solidFill>
              </a:rPr>
              <a:t>drawData</a:t>
            </a:r>
            <a:r>
              <a:rPr lang="en-US" sz="1000" dirty="0" smtClean="0">
                <a:solidFill>
                  <a:schemeClr val="tx1"/>
                </a:solidFill>
              </a:rPr>
              <a:t>}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45" name="Rounded Rectangle 44"/>
          <p:cNvSpPr/>
          <p:nvPr/>
        </p:nvSpPr>
        <p:spPr>
          <a:xfrm>
            <a:off x="424433" y="2196087"/>
            <a:ext cx="1473353" cy="773405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err="1" smtClean="0">
                <a:solidFill>
                  <a:schemeClr val="tx1"/>
                </a:solidFill>
                <a:sym typeface="Wingdings"/>
              </a:rPr>
              <a:t>paintComponent</a:t>
            </a:r>
            <a:r>
              <a:rPr lang="en-US" sz="1000" dirty="0" smtClean="0">
                <a:solidFill>
                  <a:schemeClr val="tx1"/>
                </a:solidFill>
                <a:sym typeface="Wingdings"/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  <a:sym typeface="Wingdings"/>
              </a:rPr>
              <a:t>Sync {inner Graphics clear }</a:t>
            </a:r>
          </a:p>
          <a:p>
            <a:r>
              <a:rPr lang="en-US" sz="1000" dirty="0" err="1" smtClean="0">
                <a:solidFill>
                  <a:schemeClr val="tx1"/>
                </a:solidFill>
                <a:sym typeface="Wingdings"/>
              </a:rPr>
              <a:t>Adr.paintComponent</a:t>
            </a:r>
            <a:r>
              <a:rPr lang="en-US" sz="1000" dirty="0" smtClean="0">
                <a:solidFill>
                  <a:schemeClr val="tx1"/>
                </a:solidFill>
                <a:sym typeface="Wingdings"/>
              </a:rPr>
              <a:t>()</a:t>
            </a:r>
          </a:p>
        </p:txBody>
      </p:sp>
      <p:cxnSp>
        <p:nvCxnSpPr>
          <p:cNvPr id="3" name="Straight Arrow Connector 2"/>
          <p:cNvCxnSpPr/>
          <p:nvPr/>
        </p:nvCxnSpPr>
        <p:spPr>
          <a:xfrm flipV="1">
            <a:off x="1745195" y="2549052"/>
            <a:ext cx="566503" cy="24270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V="1">
            <a:off x="3353333" y="2382085"/>
            <a:ext cx="730972" cy="28574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0" name="Rounded Rectangle 49"/>
          <p:cNvSpPr/>
          <p:nvPr/>
        </p:nvSpPr>
        <p:spPr>
          <a:xfrm>
            <a:off x="5706706" y="3289102"/>
            <a:ext cx="1420096" cy="595668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smtClean="0">
                <a:solidFill>
                  <a:schemeClr val="tx1"/>
                </a:solidFill>
              </a:rPr>
              <a:t>update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Sync {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Clear()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Check() }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52" name="Rounded Rectangle 51"/>
          <p:cNvSpPr/>
          <p:nvPr/>
        </p:nvSpPr>
        <p:spPr>
          <a:xfrm>
            <a:off x="5706706" y="4117594"/>
            <a:ext cx="1420096" cy="595668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smtClean="0">
                <a:solidFill>
                  <a:schemeClr val="tx1"/>
                </a:solidFill>
              </a:rPr>
              <a:t>cancel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Sync {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Clear() }</a:t>
            </a:r>
          </a:p>
        </p:txBody>
      </p:sp>
      <p:sp>
        <p:nvSpPr>
          <p:cNvPr id="53" name="Rounded Rectangle 52"/>
          <p:cNvSpPr/>
          <p:nvPr/>
        </p:nvSpPr>
        <p:spPr>
          <a:xfrm>
            <a:off x="5706706" y="4930733"/>
            <a:ext cx="1420096" cy="595668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smtClean="0">
                <a:solidFill>
                  <a:schemeClr val="tx1"/>
                </a:solidFill>
              </a:rPr>
              <a:t>print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Sync {all}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  <p:sp>
        <p:nvSpPr>
          <p:cNvPr id="54" name="Rounded Rectangle 53"/>
          <p:cNvSpPr/>
          <p:nvPr/>
        </p:nvSpPr>
        <p:spPr>
          <a:xfrm>
            <a:off x="7452721" y="4930733"/>
            <a:ext cx="1420096" cy="595668"/>
          </a:xfrm>
          <a:prstGeom prst="round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b="1" dirty="0" smtClean="0">
                <a:solidFill>
                  <a:schemeClr val="tx1"/>
                </a:solidFill>
              </a:rPr>
              <a:t>print</a:t>
            </a:r>
            <a:r>
              <a:rPr lang="en-US" sz="1000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sz="1000" dirty="0" smtClean="0">
                <a:solidFill>
                  <a:schemeClr val="tx1"/>
                </a:solidFill>
              </a:rPr>
              <a:t>Sync {all}</a:t>
            </a:r>
            <a:endParaRPr lang="en-US" sz="1000" dirty="0" smtClean="0">
              <a:solidFill>
                <a:srgbClr val="008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93712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83963" y="473306"/>
            <a:ext cx="1937700" cy="1938992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latin typeface="Arial"/>
                <a:cs typeface="Arial"/>
              </a:rPr>
              <a:t>Callback: new </a:t>
            </a:r>
            <a:r>
              <a:rPr lang="en-US" sz="1200" b="1" dirty="0" err="1" smtClean="0">
                <a:latin typeface="Arial"/>
                <a:cs typeface="Arial"/>
              </a:rPr>
              <a:t>hist</a:t>
            </a:r>
            <a:r>
              <a:rPr lang="en-US" sz="1200" b="1" dirty="0" smtClean="0">
                <a:latin typeface="Arial"/>
                <a:cs typeface="Arial"/>
              </a:rPr>
              <a:t> data:</a:t>
            </a:r>
          </a:p>
          <a:p>
            <a:r>
              <a:rPr lang="en-US" sz="1200" dirty="0" smtClean="0">
                <a:latin typeface="Arial"/>
                <a:cs typeface="Arial"/>
              </a:rPr>
              <a:t>If HIST{</a:t>
            </a:r>
          </a:p>
          <a:p>
            <a:r>
              <a:rPr lang="en-US" sz="1200" dirty="0" smtClean="0">
                <a:latin typeface="Arial"/>
                <a:cs typeface="Arial"/>
              </a:rPr>
              <a:t>    </a:t>
            </a:r>
            <a:r>
              <a:rPr lang="en-US" sz="1200" dirty="0" err="1">
                <a:latin typeface="Arial"/>
                <a:cs typeface="Arial"/>
              </a:rPr>
              <a:t>recalc</a:t>
            </a:r>
            <a:r>
              <a:rPr lang="en-US" sz="1200" dirty="0">
                <a:latin typeface="Arial"/>
                <a:cs typeface="Arial"/>
              </a:rPr>
              <a:t>(block)</a:t>
            </a:r>
          </a:p>
          <a:p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smtClean="0">
                <a:latin typeface="Arial"/>
                <a:cs typeface="Arial"/>
              </a:rPr>
              <a:t>   draw </a:t>
            </a:r>
            <a:r>
              <a:rPr lang="en-US" sz="1200" dirty="0">
                <a:latin typeface="Arial"/>
                <a:cs typeface="Arial"/>
              </a:rPr>
              <a:t>this </a:t>
            </a:r>
            <a:r>
              <a:rPr lang="en-US" sz="1200" dirty="0" smtClean="0">
                <a:latin typeface="Arial"/>
                <a:cs typeface="Arial"/>
              </a:rPr>
              <a:t>block</a:t>
            </a:r>
          </a:p>
          <a:p>
            <a:r>
              <a:rPr lang="en-US" sz="1200" dirty="0" smtClean="0">
                <a:latin typeface="Arial"/>
                <a:cs typeface="Arial"/>
              </a:rPr>
              <a:t>    </a:t>
            </a:r>
            <a:r>
              <a:rPr lang="en-US" sz="1200" dirty="0" err="1" smtClean="0">
                <a:latin typeface="Arial"/>
                <a:cs typeface="Arial"/>
              </a:rPr>
              <a:t>scheduleRepaint</a:t>
            </a:r>
            <a:r>
              <a:rPr lang="en-US" sz="1200" dirty="0" smtClean="0">
                <a:latin typeface="Arial"/>
                <a:cs typeface="Arial"/>
              </a:rPr>
              <a:t>()</a:t>
            </a:r>
            <a:endParaRPr lang="en-US" sz="1200" dirty="0">
              <a:latin typeface="Arial"/>
              <a:cs typeface="Arial"/>
            </a:endParaRPr>
          </a:p>
          <a:p>
            <a:r>
              <a:rPr lang="en-US" sz="1200" dirty="0" smtClean="0">
                <a:latin typeface="Arial"/>
                <a:cs typeface="Arial"/>
              </a:rPr>
              <a:t>} if XY {</a:t>
            </a:r>
          </a:p>
          <a:p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smtClean="0">
                <a:latin typeface="Arial"/>
                <a:cs typeface="Arial"/>
              </a:rPr>
              <a:t>   </a:t>
            </a:r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err="1">
                <a:latin typeface="Arial"/>
                <a:cs typeface="Arial"/>
              </a:rPr>
              <a:t>recalc</a:t>
            </a:r>
            <a:r>
              <a:rPr lang="en-US" sz="1200" dirty="0">
                <a:latin typeface="Arial"/>
                <a:cs typeface="Arial"/>
              </a:rPr>
              <a:t>(block</a:t>
            </a:r>
            <a:r>
              <a:rPr lang="en-US" sz="1200" dirty="0" smtClean="0">
                <a:latin typeface="Arial"/>
                <a:cs typeface="Arial"/>
              </a:rPr>
              <a:t>)</a:t>
            </a:r>
          </a:p>
          <a:p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smtClean="0">
                <a:latin typeface="Arial"/>
                <a:cs typeface="Arial"/>
              </a:rPr>
              <a:t>   if </a:t>
            </a:r>
            <a:r>
              <a:rPr lang="en-US" sz="1200" dirty="0" err="1" smtClean="0">
                <a:latin typeface="Arial"/>
                <a:cs typeface="Arial"/>
              </a:rPr>
              <a:t>refNew</a:t>
            </a:r>
            <a:r>
              <a:rPr lang="en-US" sz="1200" dirty="0" smtClean="0">
                <a:latin typeface="Arial"/>
                <a:cs typeface="Arial"/>
              </a:rPr>
              <a:t>: </a:t>
            </a:r>
            <a:r>
              <a:rPr lang="en-US" sz="1200" dirty="0" err="1" smtClean="0">
                <a:latin typeface="Arial"/>
                <a:cs typeface="Arial"/>
              </a:rPr>
              <a:t>genPointsXY</a:t>
            </a:r>
            <a:endParaRPr lang="en-US" sz="1200" dirty="0" smtClean="0">
              <a:latin typeface="Arial"/>
              <a:cs typeface="Arial"/>
            </a:endParaRPr>
          </a:p>
          <a:p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smtClean="0">
                <a:latin typeface="Arial"/>
                <a:cs typeface="Arial"/>
              </a:rPr>
              <a:t>       </a:t>
            </a:r>
            <a:r>
              <a:rPr lang="en-US" sz="1200" dirty="0" err="1" smtClean="0">
                <a:latin typeface="Arial"/>
                <a:cs typeface="Arial"/>
              </a:rPr>
              <a:t>scheduleClearPlot</a:t>
            </a:r>
            <a:r>
              <a:rPr lang="en-US" sz="1200" dirty="0" smtClean="0">
                <a:latin typeface="Arial"/>
                <a:cs typeface="Arial"/>
              </a:rPr>
              <a:t>()</a:t>
            </a:r>
          </a:p>
          <a:p>
            <a:r>
              <a:rPr lang="en-US" sz="1200" dirty="0" smtClean="0">
                <a:latin typeface="Arial"/>
                <a:cs typeface="Arial"/>
              </a:rPr>
              <a:t>}</a:t>
            </a:r>
            <a:endParaRPr lang="en-US" sz="1200" dirty="0">
              <a:latin typeface="Arial"/>
              <a:cs typeface="Arial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439879" y="473306"/>
            <a:ext cx="2040267" cy="461665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latin typeface="Arial"/>
                <a:cs typeface="Arial"/>
              </a:rPr>
              <a:t>Plot update: new X scale:</a:t>
            </a:r>
          </a:p>
          <a:p>
            <a:r>
              <a:rPr lang="en-US" sz="1200" dirty="0" err="1" smtClean="0">
                <a:latin typeface="Arial"/>
                <a:cs typeface="Arial"/>
              </a:rPr>
              <a:t>scheduleRecalc</a:t>
            </a:r>
            <a:r>
              <a:rPr lang="en-US" sz="1200" dirty="0" smtClean="0">
                <a:latin typeface="Arial"/>
                <a:cs typeface="Arial"/>
              </a:rPr>
              <a:t>()</a:t>
            </a:r>
            <a:endParaRPr lang="en-US" sz="1200" dirty="0">
              <a:latin typeface="Arial"/>
              <a:cs typeface="Arial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595795" y="473306"/>
            <a:ext cx="1544413" cy="646331"/>
          </a:xfrm>
          <a:prstGeom prst="rect">
            <a:avLst/>
          </a:prstGeom>
          <a:noFill/>
          <a:ln>
            <a:solidFill>
              <a:srgbClr val="7F7F7F"/>
            </a:solidFill>
          </a:ln>
        </p:spPr>
        <p:txBody>
          <a:bodyPr wrap="none" rtlCol="0">
            <a:spAutoFit/>
          </a:bodyPr>
          <a:lstStyle/>
          <a:p>
            <a:r>
              <a:rPr lang="en-US" sz="1200" b="1" dirty="0" smtClean="0">
                <a:latin typeface="Arial"/>
                <a:cs typeface="Arial"/>
              </a:rPr>
              <a:t>User: new scaling:</a:t>
            </a:r>
          </a:p>
          <a:p>
            <a:r>
              <a:rPr lang="en-US" sz="1200" dirty="0" err="1">
                <a:latin typeface="Arial"/>
                <a:cs typeface="Arial"/>
              </a:rPr>
              <a:t>scheduleRecalc</a:t>
            </a:r>
            <a:r>
              <a:rPr lang="en-US" sz="1200" dirty="0">
                <a:latin typeface="Arial"/>
                <a:cs typeface="Arial"/>
              </a:rPr>
              <a:t>()</a:t>
            </a:r>
          </a:p>
          <a:p>
            <a:endParaRPr lang="en-US" sz="1200" dirty="0">
              <a:latin typeface="Arial"/>
              <a:cs typeface="Arial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6309986" y="473306"/>
            <a:ext cx="2339853" cy="830997"/>
          </a:xfrm>
          <a:prstGeom prst="rect">
            <a:avLst/>
          </a:prstGeom>
          <a:noFill/>
          <a:ln>
            <a:solidFill>
              <a:srgbClr val="7F7F7F"/>
            </a:solidFill>
          </a:ln>
        </p:spPr>
        <p:txBody>
          <a:bodyPr wrap="none" rtlCol="0">
            <a:spAutoFit/>
          </a:bodyPr>
          <a:lstStyle/>
          <a:p>
            <a:r>
              <a:rPr lang="en-US" sz="1200" b="1" dirty="0" err="1" smtClean="0">
                <a:solidFill>
                  <a:srgbClr val="000000"/>
                </a:solidFill>
                <a:latin typeface="Arial"/>
                <a:cs typeface="Arial"/>
              </a:rPr>
              <a:t>HIST.Callback</a:t>
            </a:r>
            <a:r>
              <a:rPr lang="en-US" sz="1200" b="1" dirty="0" smtClean="0">
                <a:solidFill>
                  <a:srgbClr val="000000"/>
                </a:solidFill>
                <a:latin typeface="Arial"/>
                <a:cs typeface="Arial"/>
              </a:rPr>
              <a:t>: new act value:</a:t>
            </a:r>
          </a:p>
          <a:p>
            <a:r>
              <a:rPr lang="en-US" sz="1200" dirty="0" smtClean="0">
                <a:latin typeface="Arial"/>
                <a:cs typeface="Arial"/>
              </a:rPr>
              <a:t>Get new value</a:t>
            </a:r>
          </a:p>
          <a:p>
            <a:r>
              <a:rPr lang="en-US" sz="1200" dirty="0">
                <a:latin typeface="Arial"/>
                <a:cs typeface="Arial"/>
              </a:rPr>
              <a:t>Clear old value</a:t>
            </a:r>
          </a:p>
          <a:p>
            <a:r>
              <a:rPr lang="en-US" sz="1200" dirty="0" smtClean="0">
                <a:latin typeface="Arial"/>
                <a:cs typeface="Arial"/>
              </a:rPr>
              <a:t>Draw new value</a:t>
            </a:r>
            <a:endParaRPr lang="en-US" sz="1200" dirty="0">
              <a:latin typeface="Arial"/>
              <a:cs typeface="Arial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439879" y="2763469"/>
            <a:ext cx="1493543" cy="646331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sz="1200" b="1" dirty="0" err="1" smtClean="0">
                <a:latin typeface="Arial"/>
                <a:cs typeface="Arial"/>
              </a:rPr>
              <a:t>HIST.recal</a:t>
            </a:r>
            <a:r>
              <a:rPr lang="en-US" sz="1200" b="1" dirty="0" smtClean="0">
                <a:latin typeface="Arial"/>
                <a:cs typeface="Arial"/>
              </a:rPr>
              <a:t>():</a:t>
            </a:r>
          </a:p>
          <a:p>
            <a:r>
              <a:rPr lang="en-US" sz="1200" dirty="0" smtClean="0">
                <a:latin typeface="Arial"/>
                <a:cs typeface="Arial"/>
              </a:rPr>
              <a:t>Invalidate all points</a:t>
            </a:r>
          </a:p>
          <a:p>
            <a:r>
              <a:rPr lang="en-US" sz="1200" dirty="0" smtClean="0">
                <a:latin typeface="Arial"/>
                <a:cs typeface="Arial"/>
              </a:rPr>
              <a:t>Check()</a:t>
            </a:r>
            <a:endParaRPr lang="en-US" sz="1200" dirty="0">
              <a:latin typeface="Arial"/>
              <a:cs typeface="Arial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439879" y="3823038"/>
            <a:ext cx="1544012" cy="830997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sz="1200" b="1" dirty="0" err="1" smtClean="0">
                <a:latin typeface="Arial"/>
                <a:cs typeface="Arial"/>
              </a:rPr>
              <a:t>HISTXY.recalc</a:t>
            </a:r>
            <a:r>
              <a:rPr lang="en-US" sz="1200" b="1" dirty="0" smtClean="0">
                <a:latin typeface="Arial"/>
                <a:cs typeface="Arial"/>
              </a:rPr>
              <a:t>():</a:t>
            </a:r>
          </a:p>
          <a:p>
            <a:r>
              <a:rPr lang="en-US" sz="1200" dirty="0" smtClean="0">
                <a:latin typeface="Arial"/>
                <a:cs typeface="Arial"/>
              </a:rPr>
              <a:t>Invalidate XY points</a:t>
            </a:r>
          </a:p>
          <a:p>
            <a:r>
              <a:rPr lang="en-US" sz="1200" dirty="0" err="1">
                <a:latin typeface="Arial"/>
                <a:cs typeface="Arial"/>
              </a:rPr>
              <a:t>Super.recalc</a:t>
            </a:r>
            <a:r>
              <a:rPr lang="en-US" sz="1200" dirty="0">
                <a:latin typeface="Arial"/>
                <a:cs typeface="Arial"/>
              </a:rPr>
              <a:t>()</a:t>
            </a:r>
          </a:p>
          <a:p>
            <a:endParaRPr lang="en-US" sz="1200" dirty="0" smtClean="0">
              <a:latin typeface="Arial"/>
              <a:cs typeface="Arial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309986" y="1690644"/>
            <a:ext cx="2545138" cy="1200329"/>
          </a:xfrm>
          <a:prstGeom prst="rect">
            <a:avLst/>
          </a:prstGeom>
          <a:noFill/>
          <a:ln>
            <a:solidFill>
              <a:srgbClr val="7F7F7F"/>
            </a:solidFill>
          </a:ln>
        </p:spPr>
        <p:txBody>
          <a:bodyPr wrap="none" rtlCol="0">
            <a:spAutoFit/>
          </a:bodyPr>
          <a:lstStyle/>
          <a:p>
            <a:r>
              <a:rPr lang="en-US" sz="1200" b="1" dirty="0" err="1" smtClean="0">
                <a:solidFill>
                  <a:srgbClr val="000000"/>
                </a:solidFill>
                <a:latin typeface="Arial"/>
                <a:cs typeface="Arial"/>
              </a:rPr>
              <a:t>HISTXY.Callback</a:t>
            </a:r>
            <a:r>
              <a:rPr lang="en-US" sz="1200" b="1" dirty="0" smtClean="0">
                <a:solidFill>
                  <a:srgbClr val="000000"/>
                </a:solidFill>
                <a:latin typeface="Arial"/>
                <a:cs typeface="Arial"/>
              </a:rPr>
              <a:t>: new act value:</a:t>
            </a:r>
          </a:p>
          <a:p>
            <a:r>
              <a:rPr lang="en-US" sz="1200" dirty="0">
                <a:latin typeface="Arial"/>
                <a:cs typeface="Arial"/>
              </a:rPr>
              <a:t>Get new value</a:t>
            </a:r>
          </a:p>
          <a:p>
            <a:r>
              <a:rPr lang="en-US" sz="1200" dirty="0" smtClean="0">
                <a:latin typeface="Arial"/>
                <a:cs typeface="Arial"/>
              </a:rPr>
              <a:t>If </a:t>
            </a:r>
            <a:r>
              <a:rPr lang="en-US" sz="1200" dirty="0" err="1" smtClean="0">
                <a:latin typeface="Arial"/>
                <a:cs typeface="Arial"/>
              </a:rPr>
              <a:t>refFresh</a:t>
            </a:r>
            <a:r>
              <a:rPr lang="en-US" sz="1200" dirty="0" smtClean="0">
                <a:latin typeface="Arial"/>
                <a:cs typeface="Arial"/>
              </a:rPr>
              <a:t> {</a:t>
            </a:r>
          </a:p>
          <a:p>
            <a:r>
              <a:rPr lang="en-US" sz="1200" dirty="0" smtClean="0">
                <a:latin typeface="Arial"/>
                <a:cs typeface="Arial"/>
              </a:rPr>
              <a:t>    Clear old value</a:t>
            </a:r>
          </a:p>
          <a:p>
            <a:r>
              <a:rPr lang="en-US" sz="1200" dirty="0" smtClean="0">
                <a:latin typeface="Arial"/>
                <a:cs typeface="Arial"/>
              </a:rPr>
              <a:t>    Draw new value</a:t>
            </a:r>
          </a:p>
          <a:p>
            <a:r>
              <a:rPr lang="en-US" sz="1200" dirty="0">
                <a:latin typeface="Arial"/>
                <a:cs typeface="Arial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595795" y="3409800"/>
            <a:ext cx="2228870" cy="230832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rgbClr val="7F7F7F"/>
            </a:solidFill>
          </a:ln>
        </p:spPr>
        <p:txBody>
          <a:bodyPr wrap="none" rtlCol="0">
            <a:spAutoFit/>
          </a:bodyPr>
          <a:lstStyle/>
          <a:p>
            <a:r>
              <a:rPr lang="en-US" sz="1200" b="1" dirty="0" err="1" smtClean="0">
                <a:solidFill>
                  <a:srgbClr val="000000"/>
                </a:solidFill>
                <a:latin typeface="Arial"/>
                <a:cs typeface="Arial"/>
              </a:rPr>
              <a:t>Plot.paintComponent</a:t>
            </a:r>
            <a:r>
              <a:rPr lang="en-US" sz="1200" b="1" dirty="0" smtClean="0">
                <a:solidFill>
                  <a:srgbClr val="000000"/>
                </a:solidFill>
                <a:latin typeface="Arial"/>
                <a:cs typeface="Arial"/>
              </a:rPr>
              <a:t>: </a:t>
            </a:r>
          </a:p>
          <a:p>
            <a:r>
              <a:rPr lang="en-US" sz="1200" dirty="0" smtClean="0">
                <a:latin typeface="Arial"/>
                <a:cs typeface="Arial"/>
              </a:rPr>
              <a:t>If </a:t>
            </a:r>
            <a:r>
              <a:rPr lang="en-US" sz="1200" dirty="0" err="1" smtClean="0">
                <a:latin typeface="Arial"/>
                <a:cs typeface="Arial"/>
              </a:rPr>
              <a:t>scheduleClearPlot</a:t>
            </a:r>
            <a:r>
              <a:rPr lang="en-US" sz="1200" dirty="0" smtClean="0">
                <a:latin typeface="Arial"/>
                <a:cs typeface="Arial"/>
              </a:rPr>
              <a:t> {</a:t>
            </a:r>
          </a:p>
          <a:p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smtClean="0">
                <a:latin typeface="Arial"/>
                <a:cs typeface="Arial"/>
              </a:rPr>
              <a:t>   </a:t>
            </a:r>
            <a:r>
              <a:rPr lang="en-US" sz="1200" dirty="0" err="1" smtClean="0">
                <a:latin typeface="Arial"/>
                <a:cs typeface="Arial"/>
              </a:rPr>
              <a:t>channels.plotWasCleared</a:t>
            </a:r>
            <a:r>
              <a:rPr lang="en-US" sz="1200" dirty="0" smtClean="0">
                <a:latin typeface="Arial"/>
                <a:cs typeface="Arial"/>
              </a:rPr>
              <a:t>()</a:t>
            </a:r>
          </a:p>
          <a:p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smtClean="0">
                <a:latin typeface="Arial"/>
                <a:cs typeface="Arial"/>
              </a:rPr>
              <a:t>   clear canvas }</a:t>
            </a:r>
          </a:p>
          <a:p>
            <a:r>
              <a:rPr lang="en-US" sz="1200" dirty="0" smtClean="0">
                <a:latin typeface="Arial"/>
                <a:cs typeface="Arial"/>
              </a:rPr>
              <a:t>If </a:t>
            </a:r>
            <a:r>
              <a:rPr lang="en-US" sz="1200" dirty="0" err="1" smtClean="0">
                <a:latin typeface="Arial"/>
                <a:cs typeface="Arial"/>
              </a:rPr>
              <a:t>scheduleRecalc</a:t>
            </a:r>
            <a:r>
              <a:rPr lang="en-US" sz="1200" dirty="0" smtClean="0">
                <a:latin typeface="Arial"/>
                <a:cs typeface="Arial"/>
              </a:rPr>
              <a:t> {</a:t>
            </a:r>
          </a:p>
          <a:p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smtClean="0">
                <a:latin typeface="Arial"/>
                <a:cs typeface="Arial"/>
              </a:rPr>
              <a:t>   </a:t>
            </a:r>
            <a:r>
              <a:rPr lang="en-US" sz="1200" dirty="0" err="1" smtClean="0">
                <a:latin typeface="Arial"/>
                <a:cs typeface="Arial"/>
              </a:rPr>
              <a:t>channels.recalc</a:t>
            </a:r>
            <a:r>
              <a:rPr lang="en-US" sz="1200" dirty="0" smtClean="0">
                <a:latin typeface="Arial"/>
                <a:cs typeface="Arial"/>
              </a:rPr>
              <a:t>() }</a:t>
            </a:r>
          </a:p>
          <a:p>
            <a:r>
              <a:rPr lang="en-US" sz="1200" dirty="0">
                <a:latin typeface="Arial"/>
                <a:cs typeface="Arial"/>
              </a:rPr>
              <a:t>If </a:t>
            </a:r>
            <a:r>
              <a:rPr lang="en-US" sz="1200" dirty="0" err="1">
                <a:latin typeface="Arial"/>
                <a:cs typeface="Arial"/>
              </a:rPr>
              <a:t>scheduleClearPlot</a:t>
            </a:r>
            <a:r>
              <a:rPr lang="en-US" sz="1200" dirty="0">
                <a:latin typeface="Arial"/>
                <a:cs typeface="Arial"/>
              </a:rPr>
              <a:t> {</a:t>
            </a:r>
          </a:p>
          <a:p>
            <a:r>
              <a:rPr lang="en-US" sz="1200" dirty="0" smtClean="0">
                <a:latin typeface="Arial"/>
                <a:cs typeface="Arial"/>
              </a:rPr>
              <a:t>   </a:t>
            </a:r>
            <a:r>
              <a:rPr lang="en-US" sz="1200" dirty="0" err="1" smtClean="0">
                <a:latin typeface="Arial"/>
                <a:cs typeface="Arial"/>
              </a:rPr>
              <a:t>channels.paintComponent</a:t>
            </a:r>
            <a:r>
              <a:rPr lang="en-US" sz="1200" dirty="0" smtClean="0">
                <a:latin typeface="Arial"/>
                <a:cs typeface="Arial"/>
              </a:rPr>
              <a:t>()</a:t>
            </a:r>
          </a:p>
          <a:p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smtClean="0">
                <a:latin typeface="Arial"/>
                <a:cs typeface="Arial"/>
              </a:rPr>
              <a:t>  </a:t>
            </a:r>
            <a:r>
              <a:rPr lang="en-US" sz="1200" dirty="0" err="1" smtClean="0">
                <a:latin typeface="Arial"/>
                <a:cs typeface="Arial"/>
              </a:rPr>
              <a:t>drawImage</a:t>
            </a:r>
            <a:endParaRPr lang="en-US" sz="1200" dirty="0" smtClean="0">
              <a:latin typeface="Arial"/>
              <a:cs typeface="Arial"/>
            </a:endParaRPr>
          </a:p>
          <a:p>
            <a:r>
              <a:rPr lang="en-US" sz="1200" dirty="0">
                <a:latin typeface="Arial"/>
                <a:cs typeface="Arial"/>
              </a:rPr>
              <a:t> </a:t>
            </a:r>
            <a:r>
              <a:rPr lang="en-US" sz="1200" dirty="0" smtClean="0">
                <a:latin typeface="Arial"/>
                <a:cs typeface="Arial"/>
              </a:rPr>
              <a:t>   x/y </a:t>
            </a:r>
            <a:r>
              <a:rPr lang="en-US" sz="1200" dirty="0" err="1" smtClean="0">
                <a:latin typeface="Arial"/>
                <a:cs typeface="Arial"/>
              </a:rPr>
              <a:t>scale.paintComponent</a:t>
            </a:r>
            <a:r>
              <a:rPr lang="en-US" sz="1200" dirty="0" smtClean="0">
                <a:latin typeface="Arial"/>
                <a:cs typeface="Arial"/>
              </a:rPr>
              <a:t>()</a:t>
            </a:r>
          </a:p>
          <a:p>
            <a:r>
              <a:rPr lang="en-US" sz="1200" dirty="0" smtClean="0">
                <a:latin typeface="Arial"/>
                <a:cs typeface="Arial"/>
              </a:rPr>
              <a:t>Paint selection area</a:t>
            </a:r>
          </a:p>
          <a:p>
            <a:r>
              <a:rPr lang="en-US" sz="1200" dirty="0" smtClean="0">
                <a:latin typeface="Arial"/>
                <a:cs typeface="Arial"/>
              </a:rPr>
              <a:t>Paint title, legend, time range</a:t>
            </a:r>
            <a:endParaRPr lang="en-US" sz="1200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0520215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244614" y="2869561"/>
            <a:ext cx="846648" cy="1112221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400" dirty="0" err="1" smtClean="0">
                <a:solidFill>
                  <a:srgbClr val="000000"/>
                </a:solidFill>
              </a:rPr>
              <a:t>PlotHist</a:t>
            </a:r>
            <a:endParaRPr lang="en-US" sz="1400" dirty="0">
              <a:solidFill>
                <a:srgbClr val="000000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1429720" y="1238280"/>
            <a:ext cx="846648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err="1" smtClean="0">
                <a:solidFill>
                  <a:schemeClr val="tx1"/>
                </a:solidFill>
              </a:rPr>
              <a:t>AdrList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616684" y="1238280"/>
            <a:ext cx="1039876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err="1" smtClean="0">
                <a:solidFill>
                  <a:schemeClr val="tx1"/>
                </a:solidFill>
              </a:rPr>
              <a:t>ChannelList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2616684" y="5347549"/>
            <a:ext cx="1039876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err="1" smtClean="0">
                <a:solidFill>
                  <a:schemeClr val="tx1"/>
                </a:solidFill>
              </a:rPr>
              <a:t>ChannelList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4110768" y="1238280"/>
            <a:ext cx="800995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Channel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9" name="Rounded Rectangle 8"/>
          <p:cNvSpPr/>
          <p:nvPr/>
        </p:nvSpPr>
        <p:spPr>
          <a:xfrm>
            <a:off x="4110768" y="2502901"/>
            <a:ext cx="800995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Channel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0" name="Rounded Rectangle 9"/>
          <p:cNvSpPr/>
          <p:nvPr/>
        </p:nvSpPr>
        <p:spPr>
          <a:xfrm>
            <a:off x="4110768" y="3767522"/>
            <a:ext cx="800995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Channel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4110768" y="5347549"/>
            <a:ext cx="800995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Channel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5267525" y="1238280"/>
            <a:ext cx="1039876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DataContainer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3" name="Rounded Rectangle 12"/>
          <p:cNvSpPr/>
          <p:nvPr/>
        </p:nvSpPr>
        <p:spPr>
          <a:xfrm>
            <a:off x="5267525" y="2502901"/>
            <a:ext cx="1039876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DataContainer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4" name="Rounded Rectangle 13"/>
          <p:cNvSpPr/>
          <p:nvPr/>
        </p:nvSpPr>
        <p:spPr>
          <a:xfrm>
            <a:off x="5267525" y="3767522"/>
            <a:ext cx="1039876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DataContainer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5" name="Rounded Rectangle 14"/>
          <p:cNvSpPr/>
          <p:nvPr/>
        </p:nvSpPr>
        <p:spPr>
          <a:xfrm>
            <a:off x="5267525" y="5347549"/>
            <a:ext cx="1039876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DataContainer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7" name="Straight Arrow Connector 16"/>
          <p:cNvCxnSpPr>
            <a:stCxn id="117" idx="3"/>
            <a:endCxn id="5" idx="1"/>
          </p:cNvCxnSpPr>
          <p:nvPr/>
        </p:nvCxnSpPr>
        <p:spPr>
          <a:xfrm>
            <a:off x="1103010" y="1794389"/>
            <a:ext cx="326710" cy="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66" idx="3"/>
            <a:endCxn id="6" idx="1"/>
          </p:cNvCxnSpPr>
          <p:nvPr/>
        </p:nvCxnSpPr>
        <p:spPr>
          <a:xfrm>
            <a:off x="2276368" y="1794391"/>
            <a:ext cx="340316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Curved Connector 20"/>
          <p:cNvCxnSpPr>
            <a:stCxn id="67" idx="3"/>
            <a:endCxn id="7" idx="1"/>
          </p:cNvCxnSpPr>
          <p:nvPr/>
        </p:nvCxnSpPr>
        <p:spPr>
          <a:xfrm>
            <a:off x="2276368" y="2071390"/>
            <a:ext cx="340316" cy="3832270"/>
          </a:xfrm>
          <a:prstGeom prst="curvedConnector3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6" idx="3"/>
            <a:endCxn id="8" idx="1"/>
          </p:cNvCxnSpPr>
          <p:nvPr/>
        </p:nvCxnSpPr>
        <p:spPr>
          <a:xfrm>
            <a:off x="3656560" y="1794391"/>
            <a:ext cx="454208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>
            <a:stCxn id="7" idx="3"/>
            <a:endCxn id="11" idx="1"/>
          </p:cNvCxnSpPr>
          <p:nvPr/>
        </p:nvCxnSpPr>
        <p:spPr>
          <a:xfrm>
            <a:off x="3656560" y="5903660"/>
            <a:ext cx="454208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Curved Connector 30"/>
          <p:cNvCxnSpPr>
            <a:stCxn id="6" idx="3"/>
            <a:endCxn id="9" idx="1"/>
          </p:cNvCxnSpPr>
          <p:nvPr/>
        </p:nvCxnSpPr>
        <p:spPr>
          <a:xfrm>
            <a:off x="3656560" y="1794391"/>
            <a:ext cx="454208" cy="1264621"/>
          </a:xfrm>
          <a:prstGeom prst="curvedConnector3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Curved Connector 32"/>
          <p:cNvCxnSpPr>
            <a:stCxn id="6" idx="3"/>
            <a:endCxn id="10" idx="1"/>
          </p:cNvCxnSpPr>
          <p:nvPr/>
        </p:nvCxnSpPr>
        <p:spPr>
          <a:xfrm>
            <a:off x="3656560" y="1794391"/>
            <a:ext cx="454208" cy="2529242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stCxn id="8" idx="3"/>
            <a:endCxn id="12" idx="1"/>
          </p:cNvCxnSpPr>
          <p:nvPr/>
        </p:nvCxnSpPr>
        <p:spPr>
          <a:xfrm>
            <a:off x="4911763" y="1794391"/>
            <a:ext cx="355762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9" idx="3"/>
            <a:endCxn id="13" idx="1"/>
          </p:cNvCxnSpPr>
          <p:nvPr/>
        </p:nvCxnSpPr>
        <p:spPr>
          <a:xfrm>
            <a:off x="4911763" y="3059012"/>
            <a:ext cx="355762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10" idx="3"/>
            <a:endCxn id="14" idx="1"/>
          </p:cNvCxnSpPr>
          <p:nvPr/>
        </p:nvCxnSpPr>
        <p:spPr>
          <a:xfrm>
            <a:off x="4911763" y="4323633"/>
            <a:ext cx="355762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stCxn id="11" idx="3"/>
            <a:endCxn id="15" idx="1"/>
          </p:cNvCxnSpPr>
          <p:nvPr/>
        </p:nvCxnSpPr>
        <p:spPr>
          <a:xfrm>
            <a:off x="4911763" y="5903660"/>
            <a:ext cx="355762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56" name="Group 55"/>
          <p:cNvGrpSpPr/>
          <p:nvPr/>
        </p:nvGrpSpPr>
        <p:grpSpPr>
          <a:xfrm>
            <a:off x="6800545" y="2836189"/>
            <a:ext cx="1724971" cy="1240367"/>
            <a:chOff x="522929" y="3255433"/>
            <a:chExt cx="1724971" cy="1240367"/>
          </a:xfrm>
        </p:grpSpPr>
        <p:sp>
          <p:nvSpPr>
            <p:cNvPr id="47" name="Rectangle 46"/>
            <p:cNvSpPr/>
            <p:nvPr/>
          </p:nvSpPr>
          <p:spPr>
            <a:xfrm>
              <a:off x="522929" y="3255433"/>
              <a:ext cx="1724971" cy="1240367"/>
            </a:xfrm>
            <a:prstGeom prst="rect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9" name="Straight Arrow Connector 48"/>
            <p:cNvCxnSpPr/>
            <p:nvPr/>
          </p:nvCxnSpPr>
          <p:spPr>
            <a:xfrm flipV="1">
              <a:off x="774700" y="3381160"/>
              <a:ext cx="4233" cy="911440"/>
            </a:xfrm>
            <a:prstGeom prst="straightConnector1">
              <a:avLst/>
            </a:prstGeom>
            <a:ln w="19050" cmpd="sng">
              <a:solidFill>
                <a:schemeClr val="tx2">
                  <a:lumMod val="60000"/>
                  <a:lumOff val="40000"/>
                </a:schemeClr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Arrow Connector 49"/>
            <p:cNvCxnSpPr/>
            <p:nvPr/>
          </p:nvCxnSpPr>
          <p:spPr>
            <a:xfrm>
              <a:off x="774700" y="4292600"/>
              <a:ext cx="1337733" cy="0"/>
            </a:xfrm>
            <a:prstGeom prst="straightConnector1">
              <a:avLst/>
            </a:prstGeom>
            <a:ln w="19050" cmpd="sng">
              <a:solidFill>
                <a:schemeClr val="tx2">
                  <a:lumMod val="60000"/>
                  <a:lumOff val="40000"/>
                </a:schemeClr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Freeform 52"/>
            <p:cNvSpPr/>
            <p:nvPr/>
          </p:nvSpPr>
          <p:spPr>
            <a:xfrm>
              <a:off x="863600" y="3583110"/>
              <a:ext cx="1227667" cy="236275"/>
            </a:xfrm>
            <a:custGeom>
              <a:avLst/>
              <a:gdLst>
                <a:gd name="connsiteX0" fmla="*/ 0 w 1227667"/>
                <a:gd name="connsiteY0" fmla="*/ 104123 h 236275"/>
                <a:gd name="connsiteX1" fmla="*/ 262467 w 1227667"/>
                <a:gd name="connsiteY1" fmla="*/ 99890 h 236275"/>
                <a:gd name="connsiteX2" fmla="*/ 427567 w 1227667"/>
                <a:gd name="connsiteY2" fmla="*/ 2523 h 236275"/>
                <a:gd name="connsiteX3" fmla="*/ 596900 w 1227667"/>
                <a:gd name="connsiteY3" fmla="*/ 40623 h 236275"/>
                <a:gd name="connsiteX4" fmla="*/ 668867 w 1227667"/>
                <a:gd name="connsiteY4" fmla="*/ 167623 h 236275"/>
                <a:gd name="connsiteX5" fmla="*/ 914400 w 1227667"/>
                <a:gd name="connsiteY5" fmla="*/ 235357 h 236275"/>
                <a:gd name="connsiteX6" fmla="*/ 1227667 w 1227667"/>
                <a:gd name="connsiteY6" fmla="*/ 121057 h 2362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27667" h="236275">
                  <a:moveTo>
                    <a:pt x="0" y="104123"/>
                  </a:moveTo>
                  <a:cubicBezTo>
                    <a:pt x="95603" y="110473"/>
                    <a:pt x="191206" y="116823"/>
                    <a:pt x="262467" y="99890"/>
                  </a:cubicBezTo>
                  <a:cubicBezTo>
                    <a:pt x="333728" y="82957"/>
                    <a:pt x="371828" y="12401"/>
                    <a:pt x="427567" y="2523"/>
                  </a:cubicBezTo>
                  <a:cubicBezTo>
                    <a:pt x="483306" y="-7355"/>
                    <a:pt x="556683" y="13106"/>
                    <a:pt x="596900" y="40623"/>
                  </a:cubicBezTo>
                  <a:cubicBezTo>
                    <a:pt x="637117" y="68140"/>
                    <a:pt x="615950" y="135167"/>
                    <a:pt x="668867" y="167623"/>
                  </a:cubicBezTo>
                  <a:cubicBezTo>
                    <a:pt x="721784" y="200079"/>
                    <a:pt x="821267" y="243118"/>
                    <a:pt x="914400" y="235357"/>
                  </a:cubicBezTo>
                  <a:cubicBezTo>
                    <a:pt x="1007533" y="227596"/>
                    <a:pt x="1227667" y="121057"/>
                    <a:pt x="1227667" y="121057"/>
                  </a:cubicBezTo>
                </a:path>
              </a:pathLst>
            </a:custGeom>
            <a:ln>
              <a:solidFill>
                <a:srgbClr val="008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Freeform 53"/>
            <p:cNvSpPr/>
            <p:nvPr/>
          </p:nvSpPr>
          <p:spPr>
            <a:xfrm>
              <a:off x="863600" y="3471333"/>
              <a:ext cx="1248833" cy="647700"/>
            </a:xfrm>
            <a:custGeom>
              <a:avLst/>
              <a:gdLst>
                <a:gd name="connsiteX0" fmla="*/ 0 w 1248833"/>
                <a:gd name="connsiteY0" fmla="*/ 647700 h 647700"/>
                <a:gd name="connsiteX1" fmla="*/ 152400 w 1248833"/>
                <a:gd name="connsiteY1" fmla="*/ 546100 h 647700"/>
                <a:gd name="connsiteX2" fmla="*/ 309033 w 1248833"/>
                <a:gd name="connsiteY2" fmla="*/ 558800 h 647700"/>
                <a:gd name="connsiteX3" fmla="*/ 512233 w 1248833"/>
                <a:gd name="connsiteY3" fmla="*/ 491067 h 647700"/>
                <a:gd name="connsiteX4" fmla="*/ 668867 w 1248833"/>
                <a:gd name="connsiteY4" fmla="*/ 550334 h 647700"/>
                <a:gd name="connsiteX5" fmla="*/ 859367 w 1248833"/>
                <a:gd name="connsiteY5" fmla="*/ 512234 h 647700"/>
                <a:gd name="connsiteX6" fmla="*/ 1092200 w 1248833"/>
                <a:gd name="connsiteY6" fmla="*/ 131234 h 647700"/>
                <a:gd name="connsiteX7" fmla="*/ 1248833 w 1248833"/>
                <a:gd name="connsiteY7" fmla="*/ 0 h 647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48833" h="647700">
                  <a:moveTo>
                    <a:pt x="0" y="647700"/>
                  </a:moveTo>
                  <a:cubicBezTo>
                    <a:pt x="50447" y="604308"/>
                    <a:pt x="100895" y="560917"/>
                    <a:pt x="152400" y="546100"/>
                  </a:cubicBezTo>
                  <a:cubicBezTo>
                    <a:pt x="203905" y="531283"/>
                    <a:pt x="249061" y="567972"/>
                    <a:pt x="309033" y="558800"/>
                  </a:cubicBezTo>
                  <a:cubicBezTo>
                    <a:pt x="369005" y="549628"/>
                    <a:pt x="452261" y="492478"/>
                    <a:pt x="512233" y="491067"/>
                  </a:cubicBezTo>
                  <a:cubicBezTo>
                    <a:pt x="572205" y="489656"/>
                    <a:pt x="611011" y="546806"/>
                    <a:pt x="668867" y="550334"/>
                  </a:cubicBezTo>
                  <a:cubicBezTo>
                    <a:pt x="726723" y="553862"/>
                    <a:pt x="788812" y="582084"/>
                    <a:pt x="859367" y="512234"/>
                  </a:cubicBezTo>
                  <a:cubicBezTo>
                    <a:pt x="929923" y="442384"/>
                    <a:pt x="1027289" y="216606"/>
                    <a:pt x="1092200" y="131234"/>
                  </a:cubicBezTo>
                  <a:cubicBezTo>
                    <a:pt x="1157111" y="45862"/>
                    <a:pt x="1248833" y="0"/>
                    <a:pt x="1248833" y="0"/>
                  </a:cubicBezTo>
                </a:path>
              </a:pathLst>
            </a:custGeom>
            <a:ln>
              <a:solidFill>
                <a:srgbClr val="0000FF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>
              <a:off x="863600" y="4144067"/>
              <a:ext cx="1210733" cy="82733"/>
            </a:xfrm>
            <a:custGeom>
              <a:avLst/>
              <a:gdLst>
                <a:gd name="connsiteX0" fmla="*/ 0 w 1210733"/>
                <a:gd name="connsiteY0" fmla="*/ 46933 h 82733"/>
                <a:gd name="connsiteX1" fmla="*/ 177800 w 1210733"/>
                <a:gd name="connsiteY1" fmla="*/ 80800 h 82733"/>
                <a:gd name="connsiteX2" fmla="*/ 313267 w 1210733"/>
                <a:gd name="connsiteY2" fmla="*/ 46933 h 82733"/>
                <a:gd name="connsiteX3" fmla="*/ 397933 w 1210733"/>
                <a:gd name="connsiteY3" fmla="*/ 68100 h 82733"/>
                <a:gd name="connsiteX4" fmla="*/ 503767 w 1210733"/>
                <a:gd name="connsiteY4" fmla="*/ 80800 h 82733"/>
                <a:gd name="connsiteX5" fmla="*/ 774700 w 1210733"/>
                <a:gd name="connsiteY5" fmla="*/ 25766 h 82733"/>
                <a:gd name="connsiteX6" fmla="*/ 927100 w 1210733"/>
                <a:gd name="connsiteY6" fmla="*/ 55400 h 82733"/>
                <a:gd name="connsiteX7" fmla="*/ 1104900 w 1210733"/>
                <a:gd name="connsiteY7" fmla="*/ 366 h 82733"/>
                <a:gd name="connsiteX8" fmla="*/ 1210733 w 1210733"/>
                <a:gd name="connsiteY8" fmla="*/ 30000 h 827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10733" h="82733">
                  <a:moveTo>
                    <a:pt x="0" y="46933"/>
                  </a:moveTo>
                  <a:cubicBezTo>
                    <a:pt x="62794" y="63866"/>
                    <a:pt x="125589" y="80800"/>
                    <a:pt x="177800" y="80800"/>
                  </a:cubicBezTo>
                  <a:cubicBezTo>
                    <a:pt x="230011" y="80800"/>
                    <a:pt x="276578" y="49050"/>
                    <a:pt x="313267" y="46933"/>
                  </a:cubicBezTo>
                  <a:cubicBezTo>
                    <a:pt x="349956" y="44816"/>
                    <a:pt x="366183" y="62456"/>
                    <a:pt x="397933" y="68100"/>
                  </a:cubicBezTo>
                  <a:cubicBezTo>
                    <a:pt x="429683" y="73744"/>
                    <a:pt x="440973" y="87856"/>
                    <a:pt x="503767" y="80800"/>
                  </a:cubicBezTo>
                  <a:cubicBezTo>
                    <a:pt x="566561" y="73744"/>
                    <a:pt x="704145" y="29999"/>
                    <a:pt x="774700" y="25766"/>
                  </a:cubicBezTo>
                  <a:cubicBezTo>
                    <a:pt x="845255" y="21533"/>
                    <a:pt x="872067" y="59633"/>
                    <a:pt x="927100" y="55400"/>
                  </a:cubicBezTo>
                  <a:cubicBezTo>
                    <a:pt x="982133" y="51167"/>
                    <a:pt x="1057628" y="4599"/>
                    <a:pt x="1104900" y="366"/>
                  </a:cubicBezTo>
                  <a:cubicBezTo>
                    <a:pt x="1152172" y="-3867"/>
                    <a:pt x="1210733" y="30000"/>
                    <a:pt x="1210733" y="30000"/>
                  </a:cubicBezTo>
                </a:path>
              </a:pathLst>
            </a:custGeom>
            <a:ln>
              <a:solidFill>
                <a:srgbClr val="FF66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58" name="Elbow Connector 57"/>
          <p:cNvCxnSpPr>
            <a:stCxn id="90" idx="0"/>
          </p:cNvCxnSpPr>
          <p:nvPr/>
        </p:nvCxnSpPr>
        <p:spPr>
          <a:xfrm rot="5400000" flipH="1" flipV="1">
            <a:off x="6708393" y="4378011"/>
            <a:ext cx="1539992" cy="399085"/>
          </a:xfrm>
          <a:prstGeom prst="bentConnector3">
            <a:avLst>
              <a:gd name="adj1" fmla="val 50000"/>
            </a:avLst>
          </a:prstGeom>
          <a:ln w="12700" cmpd="sng">
            <a:solidFill>
              <a:schemeClr val="tx1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2" name="Elbow Connector 61"/>
          <p:cNvCxnSpPr>
            <a:stCxn id="102" idx="2"/>
          </p:cNvCxnSpPr>
          <p:nvPr/>
        </p:nvCxnSpPr>
        <p:spPr>
          <a:xfrm rot="16200000" flipH="1">
            <a:off x="7014373" y="2614976"/>
            <a:ext cx="813365" cy="284413"/>
          </a:xfrm>
          <a:prstGeom prst="bentConnector3">
            <a:avLst>
              <a:gd name="adj1" fmla="val 50000"/>
            </a:avLst>
          </a:prstGeom>
          <a:ln w="12700" cmpd="sng">
            <a:solidFill>
              <a:schemeClr val="tx1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6" name="TextBox 65"/>
          <p:cNvSpPr txBox="1"/>
          <p:nvPr/>
        </p:nvSpPr>
        <p:spPr>
          <a:xfrm>
            <a:off x="1438167" y="1655891"/>
            <a:ext cx="8382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latin typeface="Courier"/>
                <a:cs typeface="Courier"/>
              </a:rPr>
              <a:t>F/D/*/P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1438167" y="1932890"/>
            <a:ext cx="8382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latin typeface="Courier"/>
                <a:cs typeface="Courier"/>
              </a:rPr>
              <a:t>F/D/L/P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2636549" y="1669791"/>
            <a:ext cx="83820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latin typeface="Courier"/>
                <a:cs typeface="Courier"/>
              </a:rPr>
              <a:t>F/D/1/P</a:t>
            </a:r>
          </a:p>
          <a:p>
            <a:r>
              <a:rPr lang="en-US" sz="1200" dirty="0" smtClean="0">
                <a:latin typeface="Courier"/>
                <a:cs typeface="Courier"/>
              </a:rPr>
              <a:t>F/D/2/P</a:t>
            </a:r>
          </a:p>
          <a:p>
            <a:r>
              <a:rPr lang="en-US" sz="1200" dirty="0" smtClean="0">
                <a:latin typeface="Courier"/>
                <a:cs typeface="Courier"/>
              </a:rPr>
              <a:t>F/D/3/P</a:t>
            </a:r>
          </a:p>
        </p:txBody>
      </p:sp>
      <p:sp>
        <p:nvSpPr>
          <p:cNvPr id="71" name="TextBox 70"/>
          <p:cNvSpPr txBox="1"/>
          <p:nvPr/>
        </p:nvSpPr>
        <p:spPr>
          <a:xfrm>
            <a:off x="2711657" y="5765160"/>
            <a:ext cx="8382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latin typeface="Courier"/>
                <a:cs typeface="Courier"/>
              </a:rPr>
              <a:t>F/D/L/P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4089129" y="5779060"/>
            <a:ext cx="8382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latin typeface="Courier"/>
                <a:cs typeface="Courier"/>
              </a:rPr>
              <a:t>F/D/L/P</a:t>
            </a:r>
          </a:p>
        </p:txBody>
      </p:sp>
      <p:sp>
        <p:nvSpPr>
          <p:cNvPr id="87" name="TextBox 86"/>
          <p:cNvSpPr txBox="1"/>
          <p:nvPr/>
        </p:nvSpPr>
        <p:spPr>
          <a:xfrm>
            <a:off x="4098462" y="1718794"/>
            <a:ext cx="8382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latin typeface="Courier"/>
                <a:cs typeface="Courier"/>
              </a:rPr>
              <a:t>F/D/1/P</a:t>
            </a:r>
          </a:p>
        </p:txBody>
      </p:sp>
      <p:sp>
        <p:nvSpPr>
          <p:cNvPr id="88" name="TextBox 87"/>
          <p:cNvSpPr txBox="1"/>
          <p:nvPr/>
        </p:nvSpPr>
        <p:spPr>
          <a:xfrm>
            <a:off x="4110768" y="2940568"/>
            <a:ext cx="8382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latin typeface="Courier"/>
                <a:cs typeface="Courier"/>
              </a:rPr>
              <a:t>F/D/2/P</a:t>
            </a:r>
          </a:p>
        </p:txBody>
      </p:sp>
      <p:sp>
        <p:nvSpPr>
          <p:cNvPr id="89" name="TextBox 88"/>
          <p:cNvSpPr txBox="1"/>
          <p:nvPr/>
        </p:nvSpPr>
        <p:spPr>
          <a:xfrm>
            <a:off x="4123074" y="4162342"/>
            <a:ext cx="8382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latin typeface="Courier"/>
                <a:cs typeface="Courier"/>
              </a:rPr>
              <a:t>F/D/3/P</a:t>
            </a:r>
          </a:p>
        </p:txBody>
      </p:sp>
      <p:sp>
        <p:nvSpPr>
          <p:cNvPr id="90" name="Rounded Rectangle 89"/>
          <p:cNvSpPr/>
          <p:nvPr/>
        </p:nvSpPr>
        <p:spPr>
          <a:xfrm>
            <a:off x="6632862" y="5347549"/>
            <a:ext cx="1291970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DataContainerHist</a:t>
            </a:r>
            <a:endParaRPr lang="en-US" sz="1000" dirty="0">
              <a:solidFill>
                <a:schemeClr val="tx1"/>
              </a:solidFill>
            </a:endParaRPr>
          </a:p>
        </p:txBody>
      </p:sp>
      <p:grpSp>
        <p:nvGrpSpPr>
          <p:cNvPr id="92" name="Group 91"/>
          <p:cNvGrpSpPr/>
          <p:nvPr/>
        </p:nvGrpSpPr>
        <p:grpSpPr>
          <a:xfrm>
            <a:off x="6307234" y="5837260"/>
            <a:ext cx="325630" cy="138498"/>
            <a:chOff x="2885819" y="1733134"/>
            <a:chExt cx="504923" cy="107906"/>
          </a:xfrm>
        </p:grpSpPr>
        <p:sp>
          <p:nvSpPr>
            <p:cNvPr id="93" name="Isosceles Triangle 92"/>
            <p:cNvSpPr/>
            <p:nvPr/>
          </p:nvSpPr>
          <p:spPr>
            <a:xfrm rot="16200000">
              <a:off x="2902816" y="1716137"/>
              <a:ext cx="107906" cy="141900"/>
            </a:xfrm>
            <a:prstGeom prst="triangle">
              <a:avLst/>
            </a:prstGeom>
            <a:noFill/>
            <a:ln w="12700">
              <a:solidFill>
                <a:srgbClr val="000000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94" name="Straight Connector 93"/>
            <p:cNvCxnSpPr>
              <a:stCxn id="93" idx="3"/>
            </p:cNvCxnSpPr>
            <p:nvPr/>
          </p:nvCxnSpPr>
          <p:spPr>
            <a:xfrm>
              <a:off x="3027719" y="1787087"/>
              <a:ext cx="363023" cy="1951"/>
            </a:xfrm>
            <a:prstGeom prst="line">
              <a:avLst/>
            </a:prstGeom>
            <a:ln w="12700"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5" name="TextBox 94"/>
          <p:cNvSpPr txBox="1"/>
          <p:nvPr/>
        </p:nvSpPr>
        <p:spPr>
          <a:xfrm>
            <a:off x="6667126" y="5800859"/>
            <a:ext cx="11663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err="1" smtClean="0">
                <a:latin typeface="Courier"/>
                <a:cs typeface="Courier"/>
              </a:rPr>
              <a:t>dataCallback</a:t>
            </a:r>
            <a:r>
              <a:rPr lang="en-US" sz="900" dirty="0" smtClean="0">
                <a:latin typeface="Courier"/>
                <a:cs typeface="Courier"/>
              </a:rPr>
              <a:t>()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6657764" y="5980757"/>
            <a:ext cx="128271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err="1" smtClean="0">
                <a:latin typeface="Courier"/>
                <a:cs typeface="Courier"/>
              </a:rPr>
              <a:t>paintComponent</a:t>
            </a:r>
            <a:r>
              <a:rPr lang="en-US" sz="900" dirty="0" smtClean="0">
                <a:latin typeface="Courier"/>
                <a:cs typeface="Courier"/>
              </a:rPr>
              <a:t>()</a:t>
            </a:r>
          </a:p>
        </p:txBody>
      </p:sp>
      <p:sp>
        <p:nvSpPr>
          <p:cNvPr id="102" name="Rounded Rectangle 101"/>
          <p:cNvSpPr/>
          <p:nvPr/>
        </p:nvSpPr>
        <p:spPr>
          <a:xfrm>
            <a:off x="6632864" y="1238280"/>
            <a:ext cx="1291970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00" dirty="0" err="1" smtClean="0">
                <a:solidFill>
                  <a:schemeClr val="tx1"/>
                </a:solidFill>
              </a:rPr>
              <a:t>DataContainerHist</a:t>
            </a:r>
            <a:endParaRPr lang="en-US" sz="1000" dirty="0">
              <a:solidFill>
                <a:schemeClr val="tx1"/>
              </a:solidFill>
            </a:endParaRPr>
          </a:p>
        </p:txBody>
      </p:sp>
      <p:grpSp>
        <p:nvGrpSpPr>
          <p:cNvPr id="103" name="Group 102"/>
          <p:cNvGrpSpPr/>
          <p:nvPr/>
        </p:nvGrpSpPr>
        <p:grpSpPr>
          <a:xfrm>
            <a:off x="6307236" y="1727991"/>
            <a:ext cx="325630" cy="138498"/>
            <a:chOff x="2885819" y="1733134"/>
            <a:chExt cx="504923" cy="107906"/>
          </a:xfrm>
        </p:grpSpPr>
        <p:sp>
          <p:nvSpPr>
            <p:cNvPr id="104" name="Isosceles Triangle 103"/>
            <p:cNvSpPr/>
            <p:nvPr/>
          </p:nvSpPr>
          <p:spPr>
            <a:xfrm rot="16200000">
              <a:off x="2902816" y="1716137"/>
              <a:ext cx="107906" cy="141900"/>
            </a:xfrm>
            <a:prstGeom prst="triangle">
              <a:avLst/>
            </a:prstGeom>
            <a:noFill/>
            <a:ln w="12700">
              <a:solidFill>
                <a:srgbClr val="000000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05" name="Straight Connector 104"/>
            <p:cNvCxnSpPr>
              <a:stCxn id="104" idx="3"/>
            </p:cNvCxnSpPr>
            <p:nvPr/>
          </p:nvCxnSpPr>
          <p:spPr>
            <a:xfrm>
              <a:off x="3027719" y="1787087"/>
              <a:ext cx="363023" cy="1951"/>
            </a:xfrm>
            <a:prstGeom prst="line">
              <a:avLst/>
            </a:prstGeom>
            <a:ln w="12700"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06" name="TextBox 105"/>
          <p:cNvSpPr txBox="1"/>
          <p:nvPr/>
        </p:nvSpPr>
        <p:spPr>
          <a:xfrm>
            <a:off x="6667128" y="1691590"/>
            <a:ext cx="116639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err="1" smtClean="0">
                <a:latin typeface="Courier"/>
                <a:cs typeface="Courier"/>
              </a:rPr>
              <a:t>dataCallback</a:t>
            </a:r>
            <a:r>
              <a:rPr lang="en-US" sz="900" dirty="0" smtClean="0">
                <a:latin typeface="Courier"/>
                <a:cs typeface="Courier"/>
              </a:rPr>
              <a:t>()</a:t>
            </a:r>
          </a:p>
        </p:txBody>
      </p:sp>
      <p:sp>
        <p:nvSpPr>
          <p:cNvPr id="107" name="TextBox 106"/>
          <p:cNvSpPr txBox="1"/>
          <p:nvPr/>
        </p:nvSpPr>
        <p:spPr>
          <a:xfrm>
            <a:off x="6657766" y="1871488"/>
            <a:ext cx="128271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err="1" smtClean="0">
                <a:latin typeface="Courier"/>
                <a:cs typeface="Courier"/>
              </a:rPr>
              <a:t>paintComponent</a:t>
            </a:r>
            <a:r>
              <a:rPr lang="en-US" sz="900" dirty="0" smtClean="0">
                <a:latin typeface="Courier"/>
                <a:cs typeface="Courier"/>
              </a:rPr>
              <a:t>()</a:t>
            </a:r>
          </a:p>
        </p:txBody>
      </p:sp>
      <p:cxnSp>
        <p:nvCxnSpPr>
          <p:cNvPr id="112" name="Straight Connector 111"/>
          <p:cNvCxnSpPr>
            <a:stCxn id="13" idx="3"/>
          </p:cNvCxnSpPr>
          <p:nvPr/>
        </p:nvCxnSpPr>
        <p:spPr>
          <a:xfrm>
            <a:off x="6307401" y="3059012"/>
            <a:ext cx="241666" cy="0"/>
          </a:xfrm>
          <a:prstGeom prst="line">
            <a:avLst/>
          </a:prstGeom>
          <a:ln>
            <a:solidFill>
              <a:srgbClr val="000000"/>
            </a:solidFill>
            <a:prstDash val="sys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Connector 112"/>
          <p:cNvCxnSpPr>
            <a:stCxn id="14" idx="3"/>
          </p:cNvCxnSpPr>
          <p:nvPr/>
        </p:nvCxnSpPr>
        <p:spPr>
          <a:xfrm>
            <a:off x="6307401" y="4323633"/>
            <a:ext cx="241666" cy="1"/>
          </a:xfrm>
          <a:prstGeom prst="line">
            <a:avLst/>
          </a:prstGeom>
          <a:ln>
            <a:solidFill>
              <a:srgbClr val="000000"/>
            </a:solidFill>
            <a:prstDash val="sys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7" name="Rounded Rectangle 116"/>
          <p:cNvSpPr/>
          <p:nvPr/>
        </p:nvSpPr>
        <p:spPr>
          <a:xfrm>
            <a:off x="256362" y="1238278"/>
            <a:ext cx="846648" cy="1112221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400" dirty="0" smtClean="0">
                <a:solidFill>
                  <a:srgbClr val="000000"/>
                </a:solidFill>
              </a:rPr>
              <a:t>Plot</a:t>
            </a:r>
            <a:endParaRPr lang="en-US" sz="1400" dirty="0">
              <a:solidFill>
                <a:srgbClr val="000000"/>
              </a:solidFill>
            </a:endParaRPr>
          </a:p>
        </p:txBody>
      </p:sp>
      <p:grpSp>
        <p:nvGrpSpPr>
          <p:cNvPr id="119" name="Group 118"/>
          <p:cNvGrpSpPr/>
          <p:nvPr/>
        </p:nvGrpSpPr>
        <p:grpSpPr>
          <a:xfrm rot="5400000">
            <a:off x="415478" y="2563147"/>
            <a:ext cx="504922" cy="107906"/>
            <a:chOff x="2885819" y="1733134"/>
            <a:chExt cx="504922" cy="107906"/>
          </a:xfrm>
        </p:grpSpPr>
        <p:sp>
          <p:nvSpPr>
            <p:cNvPr id="120" name="Isosceles Triangle 119"/>
            <p:cNvSpPr/>
            <p:nvPr/>
          </p:nvSpPr>
          <p:spPr>
            <a:xfrm rot="16200000">
              <a:off x="2902816" y="1716137"/>
              <a:ext cx="107906" cy="141900"/>
            </a:xfrm>
            <a:prstGeom prst="triangle">
              <a:avLst/>
            </a:prstGeom>
            <a:noFill/>
            <a:ln w="12700">
              <a:solidFill>
                <a:srgbClr val="000000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21" name="Straight Connector 120"/>
            <p:cNvCxnSpPr>
              <a:stCxn id="120" idx="3"/>
            </p:cNvCxnSpPr>
            <p:nvPr/>
          </p:nvCxnSpPr>
          <p:spPr>
            <a:xfrm>
              <a:off x="3027719" y="1787087"/>
              <a:ext cx="363022" cy="1951"/>
            </a:xfrm>
            <a:prstGeom prst="line">
              <a:avLst/>
            </a:prstGeom>
            <a:ln w="12700"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2" name="TextBox 121"/>
          <p:cNvSpPr txBox="1"/>
          <p:nvPr/>
        </p:nvSpPr>
        <p:spPr>
          <a:xfrm>
            <a:off x="256362" y="1794389"/>
            <a:ext cx="12827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latin typeface="Courier"/>
                <a:cs typeface="Courier"/>
              </a:rPr>
              <a:t>Paint</a:t>
            </a:r>
          </a:p>
          <a:p>
            <a:r>
              <a:rPr lang="en-US" sz="900" dirty="0" smtClean="0">
                <a:latin typeface="Courier"/>
                <a:cs typeface="Courier"/>
              </a:rPr>
              <a:t>Component()</a:t>
            </a:r>
          </a:p>
        </p:txBody>
      </p:sp>
    </p:spTree>
    <p:extLst>
      <p:ext uri="{BB962C8B-B14F-4D97-AF65-F5344CB8AC3E}">
        <p14:creationId xmlns:p14="http://schemas.microsoft.com/office/powerpoint/2010/main" val="7653591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5614979" y="2474487"/>
            <a:ext cx="1724971" cy="1240367"/>
            <a:chOff x="522929" y="3255433"/>
            <a:chExt cx="1724971" cy="1240367"/>
          </a:xfrm>
        </p:grpSpPr>
        <p:sp>
          <p:nvSpPr>
            <p:cNvPr id="5" name="Rectangle 4"/>
            <p:cNvSpPr/>
            <p:nvPr/>
          </p:nvSpPr>
          <p:spPr>
            <a:xfrm>
              <a:off x="522929" y="3255433"/>
              <a:ext cx="1724971" cy="1240367"/>
            </a:xfrm>
            <a:prstGeom prst="rect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" name="Straight Arrow Connector 5"/>
            <p:cNvCxnSpPr/>
            <p:nvPr/>
          </p:nvCxnSpPr>
          <p:spPr>
            <a:xfrm flipV="1">
              <a:off x="774700" y="3381160"/>
              <a:ext cx="4233" cy="911440"/>
            </a:xfrm>
            <a:prstGeom prst="straightConnector1">
              <a:avLst/>
            </a:prstGeom>
            <a:ln w="19050" cmpd="sng">
              <a:solidFill>
                <a:schemeClr val="tx2">
                  <a:lumMod val="60000"/>
                  <a:lumOff val="40000"/>
                </a:schemeClr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Arrow Connector 6"/>
            <p:cNvCxnSpPr/>
            <p:nvPr/>
          </p:nvCxnSpPr>
          <p:spPr>
            <a:xfrm>
              <a:off x="774700" y="4292600"/>
              <a:ext cx="1337733" cy="0"/>
            </a:xfrm>
            <a:prstGeom prst="straightConnector1">
              <a:avLst/>
            </a:prstGeom>
            <a:ln w="19050" cmpd="sng">
              <a:solidFill>
                <a:schemeClr val="tx2">
                  <a:lumMod val="60000"/>
                  <a:lumOff val="40000"/>
                </a:schemeClr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8" name="Freeform 7"/>
            <p:cNvSpPr/>
            <p:nvPr/>
          </p:nvSpPr>
          <p:spPr>
            <a:xfrm>
              <a:off x="863600" y="3583110"/>
              <a:ext cx="1227667" cy="236275"/>
            </a:xfrm>
            <a:custGeom>
              <a:avLst/>
              <a:gdLst>
                <a:gd name="connsiteX0" fmla="*/ 0 w 1227667"/>
                <a:gd name="connsiteY0" fmla="*/ 104123 h 236275"/>
                <a:gd name="connsiteX1" fmla="*/ 262467 w 1227667"/>
                <a:gd name="connsiteY1" fmla="*/ 99890 h 236275"/>
                <a:gd name="connsiteX2" fmla="*/ 427567 w 1227667"/>
                <a:gd name="connsiteY2" fmla="*/ 2523 h 236275"/>
                <a:gd name="connsiteX3" fmla="*/ 596900 w 1227667"/>
                <a:gd name="connsiteY3" fmla="*/ 40623 h 236275"/>
                <a:gd name="connsiteX4" fmla="*/ 668867 w 1227667"/>
                <a:gd name="connsiteY4" fmla="*/ 167623 h 236275"/>
                <a:gd name="connsiteX5" fmla="*/ 914400 w 1227667"/>
                <a:gd name="connsiteY5" fmla="*/ 235357 h 236275"/>
                <a:gd name="connsiteX6" fmla="*/ 1227667 w 1227667"/>
                <a:gd name="connsiteY6" fmla="*/ 121057 h 2362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27667" h="236275">
                  <a:moveTo>
                    <a:pt x="0" y="104123"/>
                  </a:moveTo>
                  <a:cubicBezTo>
                    <a:pt x="95603" y="110473"/>
                    <a:pt x="191206" y="116823"/>
                    <a:pt x="262467" y="99890"/>
                  </a:cubicBezTo>
                  <a:cubicBezTo>
                    <a:pt x="333728" y="82957"/>
                    <a:pt x="371828" y="12401"/>
                    <a:pt x="427567" y="2523"/>
                  </a:cubicBezTo>
                  <a:cubicBezTo>
                    <a:pt x="483306" y="-7355"/>
                    <a:pt x="556683" y="13106"/>
                    <a:pt x="596900" y="40623"/>
                  </a:cubicBezTo>
                  <a:cubicBezTo>
                    <a:pt x="637117" y="68140"/>
                    <a:pt x="615950" y="135167"/>
                    <a:pt x="668867" y="167623"/>
                  </a:cubicBezTo>
                  <a:cubicBezTo>
                    <a:pt x="721784" y="200079"/>
                    <a:pt x="821267" y="243118"/>
                    <a:pt x="914400" y="235357"/>
                  </a:cubicBezTo>
                  <a:cubicBezTo>
                    <a:pt x="1007533" y="227596"/>
                    <a:pt x="1227667" y="121057"/>
                    <a:pt x="1227667" y="121057"/>
                  </a:cubicBezTo>
                </a:path>
              </a:pathLst>
            </a:custGeom>
            <a:ln>
              <a:solidFill>
                <a:srgbClr val="008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Freeform 8"/>
            <p:cNvSpPr/>
            <p:nvPr/>
          </p:nvSpPr>
          <p:spPr>
            <a:xfrm>
              <a:off x="863600" y="3471333"/>
              <a:ext cx="1248833" cy="647700"/>
            </a:xfrm>
            <a:custGeom>
              <a:avLst/>
              <a:gdLst>
                <a:gd name="connsiteX0" fmla="*/ 0 w 1248833"/>
                <a:gd name="connsiteY0" fmla="*/ 647700 h 647700"/>
                <a:gd name="connsiteX1" fmla="*/ 152400 w 1248833"/>
                <a:gd name="connsiteY1" fmla="*/ 546100 h 647700"/>
                <a:gd name="connsiteX2" fmla="*/ 309033 w 1248833"/>
                <a:gd name="connsiteY2" fmla="*/ 558800 h 647700"/>
                <a:gd name="connsiteX3" fmla="*/ 512233 w 1248833"/>
                <a:gd name="connsiteY3" fmla="*/ 491067 h 647700"/>
                <a:gd name="connsiteX4" fmla="*/ 668867 w 1248833"/>
                <a:gd name="connsiteY4" fmla="*/ 550334 h 647700"/>
                <a:gd name="connsiteX5" fmla="*/ 859367 w 1248833"/>
                <a:gd name="connsiteY5" fmla="*/ 512234 h 647700"/>
                <a:gd name="connsiteX6" fmla="*/ 1092200 w 1248833"/>
                <a:gd name="connsiteY6" fmla="*/ 131234 h 647700"/>
                <a:gd name="connsiteX7" fmla="*/ 1248833 w 1248833"/>
                <a:gd name="connsiteY7" fmla="*/ 0 h 647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48833" h="647700">
                  <a:moveTo>
                    <a:pt x="0" y="647700"/>
                  </a:moveTo>
                  <a:cubicBezTo>
                    <a:pt x="50447" y="604308"/>
                    <a:pt x="100895" y="560917"/>
                    <a:pt x="152400" y="546100"/>
                  </a:cubicBezTo>
                  <a:cubicBezTo>
                    <a:pt x="203905" y="531283"/>
                    <a:pt x="249061" y="567972"/>
                    <a:pt x="309033" y="558800"/>
                  </a:cubicBezTo>
                  <a:cubicBezTo>
                    <a:pt x="369005" y="549628"/>
                    <a:pt x="452261" y="492478"/>
                    <a:pt x="512233" y="491067"/>
                  </a:cubicBezTo>
                  <a:cubicBezTo>
                    <a:pt x="572205" y="489656"/>
                    <a:pt x="611011" y="546806"/>
                    <a:pt x="668867" y="550334"/>
                  </a:cubicBezTo>
                  <a:cubicBezTo>
                    <a:pt x="726723" y="553862"/>
                    <a:pt x="788812" y="582084"/>
                    <a:pt x="859367" y="512234"/>
                  </a:cubicBezTo>
                  <a:cubicBezTo>
                    <a:pt x="929923" y="442384"/>
                    <a:pt x="1027289" y="216606"/>
                    <a:pt x="1092200" y="131234"/>
                  </a:cubicBezTo>
                  <a:cubicBezTo>
                    <a:pt x="1157111" y="45862"/>
                    <a:pt x="1248833" y="0"/>
                    <a:pt x="1248833" y="0"/>
                  </a:cubicBezTo>
                </a:path>
              </a:pathLst>
            </a:custGeom>
            <a:ln>
              <a:solidFill>
                <a:srgbClr val="0000FF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Freeform 9"/>
            <p:cNvSpPr/>
            <p:nvPr/>
          </p:nvSpPr>
          <p:spPr>
            <a:xfrm>
              <a:off x="863600" y="4144067"/>
              <a:ext cx="1210733" cy="82733"/>
            </a:xfrm>
            <a:custGeom>
              <a:avLst/>
              <a:gdLst>
                <a:gd name="connsiteX0" fmla="*/ 0 w 1210733"/>
                <a:gd name="connsiteY0" fmla="*/ 46933 h 82733"/>
                <a:gd name="connsiteX1" fmla="*/ 177800 w 1210733"/>
                <a:gd name="connsiteY1" fmla="*/ 80800 h 82733"/>
                <a:gd name="connsiteX2" fmla="*/ 313267 w 1210733"/>
                <a:gd name="connsiteY2" fmla="*/ 46933 h 82733"/>
                <a:gd name="connsiteX3" fmla="*/ 397933 w 1210733"/>
                <a:gd name="connsiteY3" fmla="*/ 68100 h 82733"/>
                <a:gd name="connsiteX4" fmla="*/ 503767 w 1210733"/>
                <a:gd name="connsiteY4" fmla="*/ 80800 h 82733"/>
                <a:gd name="connsiteX5" fmla="*/ 774700 w 1210733"/>
                <a:gd name="connsiteY5" fmla="*/ 25766 h 82733"/>
                <a:gd name="connsiteX6" fmla="*/ 927100 w 1210733"/>
                <a:gd name="connsiteY6" fmla="*/ 55400 h 82733"/>
                <a:gd name="connsiteX7" fmla="*/ 1104900 w 1210733"/>
                <a:gd name="connsiteY7" fmla="*/ 366 h 82733"/>
                <a:gd name="connsiteX8" fmla="*/ 1210733 w 1210733"/>
                <a:gd name="connsiteY8" fmla="*/ 30000 h 827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10733" h="82733">
                  <a:moveTo>
                    <a:pt x="0" y="46933"/>
                  </a:moveTo>
                  <a:cubicBezTo>
                    <a:pt x="62794" y="63866"/>
                    <a:pt x="125589" y="80800"/>
                    <a:pt x="177800" y="80800"/>
                  </a:cubicBezTo>
                  <a:cubicBezTo>
                    <a:pt x="230011" y="80800"/>
                    <a:pt x="276578" y="49050"/>
                    <a:pt x="313267" y="46933"/>
                  </a:cubicBezTo>
                  <a:cubicBezTo>
                    <a:pt x="349956" y="44816"/>
                    <a:pt x="366183" y="62456"/>
                    <a:pt x="397933" y="68100"/>
                  </a:cubicBezTo>
                  <a:cubicBezTo>
                    <a:pt x="429683" y="73744"/>
                    <a:pt x="440973" y="87856"/>
                    <a:pt x="503767" y="80800"/>
                  </a:cubicBezTo>
                  <a:cubicBezTo>
                    <a:pt x="566561" y="73744"/>
                    <a:pt x="704145" y="29999"/>
                    <a:pt x="774700" y="25766"/>
                  </a:cubicBezTo>
                  <a:cubicBezTo>
                    <a:pt x="845255" y="21533"/>
                    <a:pt x="872067" y="59633"/>
                    <a:pt x="927100" y="55400"/>
                  </a:cubicBezTo>
                  <a:cubicBezTo>
                    <a:pt x="982133" y="51167"/>
                    <a:pt x="1057628" y="4599"/>
                    <a:pt x="1104900" y="366"/>
                  </a:cubicBezTo>
                  <a:cubicBezTo>
                    <a:pt x="1152172" y="-3867"/>
                    <a:pt x="1210733" y="30000"/>
                    <a:pt x="1210733" y="30000"/>
                  </a:cubicBezTo>
                </a:path>
              </a:pathLst>
            </a:custGeom>
            <a:ln>
              <a:solidFill>
                <a:srgbClr val="FF66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" name="Rounded Rectangle 10"/>
          <p:cNvSpPr/>
          <p:nvPr/>
        </p:nvSpPr>
        <p:spPr>
          <a:xfrm>
            <a:off x="678806" y="2428149"/>
            <a:ext cx="846648" cy="1112221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400" dirty="0" err="1" smtClean="0">
                <a:solidFill>
                  <a:srgbClr val="000000"/>
                </a:solidFill>
              </a:rPr>
              <a:t>PlotHist</a:t>
            </a:r>
            <a:endParaRPr lang="en-US" sz="1400" dirty="0">
              <a:solidFill>
                <a:srgbClr val="000000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2026474" y="1232927"/>
            <a:ext cx="846648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err="1" smtClean="0">
                <a:solidFill>
                  <a:schemeClr val="tx1"/>
                </a:solidFill>
              </a:rPr>
              <a:t>PlotAxis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3" name="Rounded Rectangle 12"/>
          <p:cNvSpPr/>
          <p:nvPr/>
        </p:nvSpPr>
        <p:spPr>
          <a:xfrm>
            <a:off x="2026474" y="4439783"/>
            <a:ext cx="846648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err="1" smtClean="0">
                <a:solidFill>
                  <a:schemeClr val="tx1"/>
                </a:solidFill>
              </a:rPr>
              <a:t>PlotAxis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4" name="Rounded Rectangle 13"/>
          <p:cNvSpPr/>
          <p:nvPr/>
        </p:nvSpPr>
        <p:spPr>
          <a:xfrm>
            <a:off x="3390741" y="1232927"/>
            <a:ext cx="1166213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err="1" smtClean="0">
                <a:solidFill>
                  <a:schemeClr val="tx1"/>
                </a:solidFill>
              </a:rPr>
              <a:t>PlotYAxis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6" name="Rounded Rectangle 15"/>
          <p:cNvSpPr/>
          <p:nvPr/>
        </p:nvSpPr>
        <p:spPr>
          <a:xfrm>
            <a:off x="4457350" y="4439783"/>
            <a:ext cx="1144308" cy="1112221"/>
          </a:xfrm>
          <a:prstGeom prst="round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200" dirty="0" err="1" smtClean="0">
                <a:solidFill>
                  <a:schemeClr val="tx1"/>
                </a:solidFill>
              </a:rPr>
              <a:t>PlotXAxisHist</a:t>
            </a:r>
            <a:endParaRPr lang="en-US" sz="1200" dirty="0">
              <a:solidFill>
                <a:schemeClr val="tx1"/>
              </a:solidFill>
            </a:endParaRPr>
          </a:p>
        </p:txBody>
      </p:sp>
      <p:cxnSp>
        <p:nvCxnSpPr>
          <p:cNvPr id="18" name="Curved Connector 17"/>
          <p:cNvCxnSpPr>
            <a:stCxn id="14" idx="3"/>
          </p:cNvCxnSpPr>
          <p:nvPr/>
        </p:nvCxnSpPr>
        <p:spPr>
          <a:xfrm>
            <a:off x="4556954" y="1789038"/>
            <a:ext cx="1309796" cy="1174116"/>
          </a:xfrm>
          <a:prstGeom prst="curvedConnector3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Curved Connector 18"/>
          <p:cNvCxnSpPr>
            <a:stCxn id="16" idx="3"/>
          </p:cNvCxnSpPr>
          <p:nvPr/>
        </p:nvCxnSpPr>
        <p:spPr>
          <a:xfrm flipV="1">
            <a:off x="5601658" y="3540372"/>
            <a:ext cx="1088516" cy="1455522"/>
          </a:xfrm>
          <a:prstGeom prst="curved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Curved Connector 23"/>
          <p:cNvCxnSpPr>
            <a:stCxn id="11" idx="0"/>
            <a:endCxn id="12" idx="1"/>
          </p:cNvCxnSpPr>
          <p:nvPr/>
        </p:nvCxnSpPr>
        <p:spPr>
          <a:xfrm rot="5400000" flipH="1" flipV="1">
            <a:off x="1244747" y="1646422"/>
            <a:ext cx="639111" cy="924344"/>
          </a:xfrm>
          <a:prstGeom prst="curved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Curved Connector 24"/>
          <p:cNvCxnSpPr>
            <a:stCxn id="11" idx="2"/>
            <a:endCxn id="13" idx="1"/>
          </p:cNvCxnSpPr>
          <p:nvPr/>
        </p:nvCxnSpPr>
        <p:spPr>
          <a:xfrm rot="16200000" flipH="1">
            <a:off x="836540" y="3805960"/>
            <a:ext cx="1455524" cy="924344"/>
          </a:xfrm>
          <a:prstGeom prst="curved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Isosceles Triangle 30"/>
          <p:cNvSpPr/>
          <p:nvPr/>
        </p:nvSpPr>
        <p:spPr>
          <a:xfrm rot="16200000">
            <a:off x="2892316" y="4937393"/>
            <a:ext cx="107906" cy="141900"/>
          </a:xfrm>
          <a:prstGeom prst="triangle">
            <a:avLst/>
          </a:prstGeom>
          <a:noFill/>
          <a:ln w="12700">
            <a:solidFill>
              <a:srgbClr val="000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8" name="Group 37"/>
          <p:cNvGrpSpPr/>
          <p:nvPr/>
        </p:nvGrpSpPr>
        <p:grpSpPr>
          <a:xfrm>
            <a:off x="2885819" y="1733134"/>
            <a:ext cx="504922" cy="107906"/>
            <a:chOff x="2885819" y="1733134"/>
            <a:chExt cx="504922" cy="107906"/>
          </a:xfrm>
        </p:grpSpPr>
        <p:sp>
          <p:nvSpPr>
            <p:cNvPr id="32" name="Isosceles Triangle 31"/>
            <p:cNvSpPr/>
            <p:nvPr/>
          </p:nvSpPr>
          <p:spPr>
            <a:xfrm rot="16200000">
              <a:off x="2902816" y="1716137"/>
              <a:ext cx="107906" cy="141900"/>
            </a:xfrm>
            <a:prstGeom prst="triangle">
              <a:avLst/>
            </a:prstGeom>
            <a:noFill/>
            <a:ln w="12700">
              <a:solidFill>
                <a:srgbClr val="000000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34" name="Straight Connector 33"/>
            <p:cNvCxnSpPr>
              <a:stCxn id="32" idx="3"/>
              <a:endCxn id="14" idx="1"/>
            </p:cNvCxnSpPr>
            <p:nvPr/>
          </p:nvCxnSpPr>
          <p:spPr>
            <a:xfrm>
              <a:off x="3027719" y="1787087"/>
              <a:ext cx="363022" cy="1951"/>
            </a:xfrm>
            <a:prstGeom prst="line">
              <a:avLst/>
            </a:prstGeom>
            <a:ln w="12700"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5" name="Straight Connector 34"/>
          <p:cNvCxnSpPr>
            <a:stCxn id="31" idx="3"/>
            <a:endCxn id="16" idx="1"/>
          </p:cNvCxnSpPr>
          <p:nvPr/>
        </p:nvCxnSpPr>
        <p:spPr>
          <a:xfrm flipV="1">
            <a:off x="3017219" y="4995894"/>
            <a:ext cx="1440131" cy="12449"/>
          </a:xfrm>
          <a:prstGeom prst="line">
            <a:avLst/>
          </a:prstGeom>
          <a:ln w="12700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TextBox 38"/>
          <p:cNvSpPr txBox="1"/>
          <p:nvPr/>
        </p:nvSpPr>
        <p:spPr>
          <a:xfrm>
            <a:off x="4415850" y="5062296"/>
            <a:ext cx="128271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err="1" smtClean="0">
                <a:latin typeface="Courier"/>
                <a:cs typeface="Courier"/>
              </a:rPr>
              <a:t>paintComponent</a:t>
            </a:r>
            <a:r>
              <a:rPr lang="en-US" sz="900" dirty="0" smtClean="0">
                <a:latin typeface="Courier"/>
                <a:cs typeface="Courier"/>
              </a:rPr>
              <a:t>()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3332341" y="1873536"/>
            <a:ext cx="128271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err="1" smtClean="0">
                <a:latin typeface="Courier"/>
                <a:cs typeface="Courier"/>
              </a:rPr>
              <a:t>paintComponent</a:t>
            </a:r>
            <a:r>
              <a:rPr lang="en-US" sz="900" dirty="0" smtClean="0">
                <a:latin typeface="Courier"/>
                <a:cs typeface="Courier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10627198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6372</TotalTime>
  <Words>882</Words>
  <Application>Microsoft Macintosh PowerPoint</Application>
  <PresentationFormat>On-screen Show (4:3)</PresentationFormat>
  <Paragraphs>272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DESY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Kay Rehlich</dc:creator>
  <cp:lastModifiedBy>Kay Rehlich</cp:lastModifiedBy>
  <cp:revision>28</cp:revision>
  <cp:lastPrinted>2016-10-17T08:11:02Z</cp:lastPrinted>
  <dcterms:created xsi:type="dcterms:W3CDTF">2011-02-22T08:15:54Z</dcterms:created>
  <dcterms:modified xsi:type="dcterms:W3CDTF">2016-10-17T09:23:42Z</dcterms:modified>
</cp:coreProperties>
</file>

<file path=docProps/thumbnail.jpeg>
</file>