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5749" autoAdjust="0"/>
    <p:restoredTop sz="94660"/>
  </p:normalViewPr>
  <p:slideViewPr>
    <p:cSldViewPr snapToGrid="0" snapToObjects="1">
      <p:cViewPr varScale="1">
        <p:scale>
          <a:sx n="164" d="100"/>
          <a:sy n="164" d="100"/>
        </p:scale>
        <p:origin x="-6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5A0EA-7F7D-D243-B5CC-C52E5762B9A2}" type="datetimeFigureOut">
              <a:rPr lang="en-US" smtClean="0"/>
              <a:t>17.10.16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2B6B3-47DD-C644-9389-001D04895D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93972" y="1657456"/>
            <a:ext cx="1540413" cy="71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StartThreads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/>
              <a:t>Init()</a:t>
            </a:r>
          </a:p>
          <a:p>
            <a:r>
              <a:rPr lang="en-US" sz="1000" dirty="0" err="1" smtClean="0"/>
              <a:t>adrList.startMonitoring</a:t>
            </a:r>
            <a:endParaRPr lang="en-US" sz="1000" dirty="0"/>
          </a:p>
        </p:txBody>
      </p:sp>
      <p:sp>
        <p:nvSpPr>
          <p:cNvPr id="5" name="Rounded Rectangle 4"/>
          <p:cNvSpPr/>
          <p:nvPr/>
        </p:nvSpPr>
        <p:spPr>
          <a:xfrm>
            <a:off x="293972" y="2527109"/>
            <a:ext cx="1246441" cy="71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init:</a:t>
            </a:r>
          </a:p>
          <a:p>
            <a:r>
              <a:rPr lang="en-US" sz="1000" dirty="0" err="1" smtClean="0"/>
              <a:t>adrList.Init</a:t>
            </a:r>
            <a:r>
              <a:rPr lang="en-US" sz="1000" dirty="0" smtClean="0"/>
              <a:t>()</a:t>
            </a:r>
          </a:p>
          <a:p>
            <a:r>
              <a:rPr lang="en-US" sz="1000" dirty="0" err="1" smtClean="0"/>
              <a:t>setResolution</a:t>
            </a:r>
            <a:r>
              <a:rPr lang="en-US" sz="1000" dirty="0" smtClean="0"/>
              <a:t>()</a:t>
            </a:r>
          </a:p>
          <a:p>
            <a:r>
              <a:rPr lang="en-US" sz="1000" dirty="0" err="1" smtClean="0"/>
              <a:t>Axis.init</a:t>
            </a:r>
            <a:r>
              <a:rPr lang="en-US" sz="1000" dirty="0" smtClean="0"/>
              <a:t>()</a:t>
            </a:r>
            <a:endParaRPr lang="en-US" sz="1000" dirty="0"/>
          </a:p>
        </p:txBody>
      </p:sp>
      <p:sp>
        <p:nvSpPr>
          <p:cNvPr id="6" name="Rounded Rectangle 5"/>
          <p:cNvSpPr/>
          <p:nvPr/>
        </p:nvSpPr>
        <p:spPr>
          <a:xfrm>
            <a:off x="293972" y="3385462"/>
            <a:ext cx="1540413" cy="85880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setDoocsUpdateTime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/>
              <a:t>If (</a:t>
            </a:r>
            <a:r>
              <a:rPr lang="en-US" sz="1000" dirty="0" err="1" smtClean="0"/>
              <a:t>new_time)adrList.startMonitoring</a:t>
            </a:r>
            <a:r>
              <a:rPr lang="en-US" sz="1000" dirty="0" smtClean="0"/>
              <a:t>()</a:t>
            </a:r>
          </a:p>
          <a:p>
            <a:r>
              <a:rPr lang="en-US" sz="1000" dirty="0" smtClean="0"/>
              <a:t>If (time == 0</a:t>
            </a:r>
          </a:p>
          <a:p>
            <a:r>
              <a:rPr lang="en-US" sz="1000" dirty="0" err="1" smtClean="0"/>
              <a:t>adrList.cancel</a:t>
            </a:r>
            <a:r>
              <a:rPr lang="en-US" sz="1000" dirty="0" smtClean="0"/>
              <a:t>()</a:t>
            </a:r>
            <a:endParaRPr lang="en-US" sz="1000" dirty="0"/>
          </a:p>
        </p:txBody>
      </p:sp>
      <p:sp>
        <p:nvSpPr>
          <p:cNvPr id="7" name="Rounded Rectangle 6"/>
          <p:cNvSpPr/>
          <p:nvPr/>
        </p:nvSpPr>
        <p:spPr>
          <a:xfrm>
            <a:off x="293972" y="4443704"/>
            <a:ext cx="1540413" cy="52957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setDnDText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err="1" smtClean="0"/>
              <a:t>adrList.addFullAdr</a:t>
            </a:r>
            <a:r>
              <a:rPr lang="en-US" sz="1000" dirty="0" smtClean="0"/>
              <a:t>()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93972" y="5125683"/>
            <a:ext cx="1540413" cy="71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Menu: Add Address:</a:t>
            </a:r>
          </a:p>
          <a:p>
            <a:r>
              <a:rPr lang="en-US" sz="1000" dirty="0" err="1" smtClean="0"/>
              <a:t>adrList.addFullAdr</a:t>
            </a:r>
            <a:endParaRPr lang="en-US" sz="1000" dirty="0"/>
          </a:p>
        </p:txBody>
      </p:sp>
      <p:sp>
        <p:nvSpPr>
          <p:cNvPr id="10" name="Rounded Rectangle 9"/>
          <p:cNvSpPr/>
          <p:nvPr/>
        </p:nvSpPr>
        <p:spPr>
          <a:xfrm>
            <a:off x="293972" y="6007552"/>
            <a:ext cx="1246441" cy="5648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StopThreads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err="1" smtClean="0"/>
              <a:t>adrList.cancel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12679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2163635" y="530042"/>
            <a:ext cx="1846142" cy="71725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StartMonitoring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  <a:endParaRPr lang="en-US" sz="1000" dirty="0" smtClean="0">
              <a:solidFill>
                <a:srgbClr val="008000"/>
              </a:solidFill>
            </a:endParaRPr>
          </a:p>
          <a:p>
            <a:r>
              <a:rPr lang="en-US" sz="1000" dirty="0" err="1" smtClean="0">
                <a:solidFill>
                  <a:srgbClr val="008000"/>
                </a:solidFill>
              </a:rPr>
              <a:t>channelList.startMonitoring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90647" y="1267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AdrList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2163635" y="1352663"/>
            <a:ext cx="1540413" cy="37671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init:</a:t>
            </a:r>
            <a:endParaRPr lang="en-US" sz="1000" dirty="0" smtClean="0">
              <a:solidFill>
                <a:srgbClr val="008000"/>
              </a:solidFill>
            </a:endParaRPr>
          </a:p>
          <a:p>
            <a:r>
              <a:rPr lang="en-US" sz="1000" dirty="0" err="1" smtClean="0">
                <a:solidFill>
                  <a:srgbClr val="008000"/>
                </a:solidFill>
              </a:rPr>
              <a:t>channelList.init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163636" y="1834521"/>
            <a:ext cx="1540413" cy="71725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addAdr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  <a:endParaRPr lang="en-US" sz="1000" dirty="0" smtClean="0">
              <a:solidFill>
                <a:srgbClr val="008000"/>
              </a:solidFill>
            </a:endParaRPr>
          </a:p>
          <a:p>
            <a:r>
              <a:rPr lang="en-US" sz="1000" dirty="0" smtClean="0">
                <a:solidFill>
                  <a:srgbClr val="008000"/>
                </a:solidFill>
              </a:rPr>
              <a:t>If can’t find channel:</a:t>
            </a:r>
          </a:p>
          <a:p>
            <a:r>
              <a:rPr lang="en-US" sz="1000" dirty="0" err="1" smtClean="0">
                <a:solidFill>
                  <a:srgbClr val="008000"/>
                </a:solidFill>
              </a:rPr>
              <a:t>Cl</a:t>
            </a:r>
            <a:r>
              <a:rPr lang="en-US" sz="1000" dirty="0" smtClean="0">
                <a:solidFill>
                  <a:srgbClr val="008000"/>
                </a:solidFill>
              </a:rPr>
              <a:t> = New </a:t>
            </a:r>
            <a:r>
              <a:rPr lang="en-US" sz="1000" dirty="0" err="1" smtClean="0">
                <a:solidFill>
                  <a:srgbClr val="008000"/>
                </a:solidFill>
              </a:rPr>
              <a:t>ChannelList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163636" y="2705089"/>
            <a:ext cx="1540413" cy="71725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addFullAdr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  <a:endParaRPr lang="en-US" sz="1000" dirty="0" smtClean="0">
              <a:solidFill>
                <a:srgbClr val="008000"/>
              </a:solidFill>
            </a:endParaRPr>
          </a:p>
          <a:p>
            <a:r>
              <a:rPr lang="en-US" sz="1000" dirty="0" smtClean="0">
                <a:solidFill>
                  <a:srgbClr val="008000"/>
                </a:solidFill>
              </a:rPr>
              <a:t>If can’t find channel:</a:t>
            </a:r>
          </a:p>
          <a:p>
            <a:r>
              <a:rPr lang="en-US" sz="1000" dirty="0" err="1" smtClean="0">
                <a:solidFill>
                  <a:srgbClr val="008000"/>
                </a:solidFill>
              </a:rPr>
              <a:t>Cl</a:t>
            </a:r>
            <a:r>
              <a:rPr lang="en-US" sz="1000" dirty="0" smtClean="0">
                <a:solidFill>
                  <a:srgbClr val="008000"/>
                </a:solidFill>
              </a:rPr>
              <a:t> = New </a:t>
            </a:r>
            <a:r>
              <a:rPr lang="en-US" sz="1000" dirty="0" err="1" smtClean="0">
                <a:solidFill>
                  <a:srgbClr val="008000"/>
                </a:solidFill>
              </a:rPr>
              <a:t>ChannelList</a:t>
            </a:r>
            <a:endParaRPr lang="en-US" sz="1000" dirty="0" smtClean="0">
              <a:solidFill>
                <a:srgbClr val="008000"/>
              </a:solidFill>
            </a:endParaRPr>
          </a:p>
          <a:p>
            <a:r>
              <a:rPr lang="en-US" sz="1000" dirty="0" err="1" smtClean="0">
                <a:solidFill>
                  <a:srgbClr val="008000"/>
                </a:solidFill>
              </a:rPr>
              <a:t>cl.setDoocsAdr(adr</a:t>
            </a:r>
            <a:r>
              <a:rPr lang="en-US" sz="1000" dirty="0" smtClean="0">
                <a:solidFill>
                  <a:srgbClr val="008000"/>
                </a:solidFill>
              </a:rPr>
              <a:t>)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163635" y="3563442"/>
            <a:ext cx="1846143" cy="86965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setDoocsFullAdr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  <a:endParaRPr lang="en-US" sz="1000" dirty="0" smtClean="0">
              <a:solidFill>
                <a:srgbClr val="008000"/>
              </a:solidFill>
            </a:endParaRPr>
          </a:p>
          <a:p>
            <a:r>
              <a:rPr lang="en-US" sz="1000" dirty="0" smtClean="0">
                <a:solidFill>
                  <a:srgbClr val="008000"/>
                </a:solidFill>
              </a:rPr>
              <a:t>If new </a:t>
            </a:r>
            <a:r>
              <a:rPr lang="en-US" sz="1000" dirty="0" err="1" smtClean="0">
                <a:solidFill>
                  <a:srgbClr val="008000"/>
                </a:solidFill>
              </a:rPr>
              <a:t>adr</a:t>
            </a:r>
            <a:r>
              <a:rPr lang="en-US" sz="1000" dirty="0" smtClean="0">
                <a:solidFill>
                  <a:srgbClr val="008000"/>
                </a:solidFill>
              </a:rPr>
              <a:t>:</a:t>
            </a:r>
          </a:p>
          <a:p>
            <a:r>
              <a:rPr lang="en-US" sz="1000" dirty="0" smtClean="0">
                <a:solidFill>
                  <a:srgbClr val="008000"/>
                </a:solidFill>
              </a:rPr>
              <a:t>Cancel()</a:t>
            </a:r>
          </a:p>
          <a:p>
            <a:r>
              <a:rPr lang="en-US" sz="1000" dirty="0" err="1" smtClean="0">
                <a:solidFill>
                  <a:srgbClr val="008000"/>
                </a:solidFill>
              </a:rPr>
              <a:t>mergeBaseDoocsAddress(adr</a:t>
            </a:r>
            <a:r>
              <a:rPr lang="en-US" sz="1000" dirty="0" smtClean="0">
                <a:solidFill>
                  <a:srgbClr val="008000"/>
                </a:solidFill>
              </a:rPr>
              <a:t>)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163636" y="4597711"/>
            <a:ext cx="1846142" cy="51782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mergBaseDoocsAddress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  <a:endParaRPr lang="en-US" sz="1000" dirty="0" smtClean="0">
              <a:solidFill>
                <a:srgbClr val="008000"/>
              </a:solidFill>
            </a:endParaRPr>
          </a:p>
          <a:p>
            <a:r>
              <a:rPr lang="en-US" sz="1000" dirty="0" err="1" smtClean="0">
                <a:solidFill>
                  <a:srgbClr val="008000"/>
                </a:solidFill>
              </a:rPr>
              <a:t>channelList.mergeBaseAdr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163636" y="5338023"/>
            <a:ext cx="1540413" cy="69758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setSystemMask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  <a:endParaRPr lang="en-US" sz="1000" dirty="0" smtClean="0">
              <a:solidFill>
                <a:srgbClr val="008000"/>
              </a:solidFill>
            </a:endParaRPr>
          </a:p>
          <a:p>
            <a:r>
              <a:rPr lang="en-US" sz="1000" dirty="0" err="1" smtClean="0">
                <a:solidFill>
                  <a:srgbClr val="008000"/>
                </a:solidFill>
              </a:rPr>
              <a:t>channelList.cancel</a:t>
            </a:r>
            <a:r>
              <a:rPr lang="en-US" sz="1000" dirty="0" smtClean="0">
                <a:solidFill>
                  <a:srgbClr val="008000"/>
                </a:solidFill>
              </a:rPr>
              <a:t>()</a:t>
            </a:r>
          </a:p>
          <a:p>
            <a:r>
              <a:rPr lang="en-US" sz="1000" dirty="0" err="1" smtClean="0">
                <a:solidFill>
                  <a:srgbClr val="008000"/>
                </a:solidFill>
              </a:rPr>
              <a:t>channelList.init</a:t>
            </a:r>
            <a:r>
              <a:rPr lang="en-US" sz="1000" dirty="0" smtClean="0">
                <a:solidFill>
                  <a:srgbClr val="008000"/>
                </a:solidFill>
              </a:rPr>
              <a:t>()</a:t>
            </a:r>
          </a:p>
          <a:p>
            <a:r>
              <a:rPr lang="en-US" sz="1000" dirty="0" err="1" smtClean="0">
                <a:solidFill>
                  <a:srgbClr val="008000"/>
                </a:solidFill>
              </a:rPr>
              <a:t>startMonitoring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163635" y="6195694"/>
            <a:ext cx="1540413" cy="37671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cancel:</a:t>
            </a:r>
            <a:endParaRPr lang="en-US" sz="1000" dirty="0" smtClean="0">
              <a:solidFill>
                <a:srgbClr val="008000"/>
              </a:solidFill>
            </a:endParaRPr>
          </a:p>
          <a:p>
            <a:r>
              <a:rPr lang="en-US" sz="1000" dirty="0" err="1" smtClean="0">
                <a:solidFill>
                  <a:srgbClr val="008000"/>
                </a:solidFill>
              </a:rPr>
              <a:t>channelList.icancel</a:t>
            </a:r>
            <a:r>
              <a:rPr lang="en-US" sz="1000" dirty="0" smtClean="0">
                <a:solidFill>
                  <a:srgbClr val="008000"/>
                </a:solidFill>
              </a:rPr>
              <a:t>()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379830" y="1352102"/>
            <a:ext cx="1846142" cy="86528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setDoocsAdr(adr</a:t>
            </a:r>
            <a:r>
              <a:rPr lang="en-US" sz="1000" dirty="0" smtClean="0">
                <a:solidFill>
                  <a:schemeClr val="tx1"/>
                </a:solidFill>
              </a:rPr>
              <a:t>):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doocsAdr</a:t>
            </a:r>
            <a:r>
              <a:rPr lang="en-US" sz="1000" dirty="0" smtClean="0">
                <a:solidFill>
                  <a:schemeClr val="tx1"/>
                </a:solidFill>
              </a:rPr>
              <a:t> = </a:t>
            </a:r>
            <a:r>
              <a:rPr lang="en-US" sz="1000" dirty="0" err="1" smtClean="0">
                <a:solidFill>
                  <a:schemeClr val="tx1"/>
                </a:solidFill>
              </a:rPr>
              <a:t>adr</a:t>
            </a:r>
            <a:endParaRPr lang="en-US" sz="1000" dirty="0" smtClean="0">
              <a:solidFill>
                <a:srgbClr val="008000"/>
              </a:solidFill>
            </a:endParaRPr>
          </a:p>
          <a:p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Expand $ and *</a:t>
            </a:r>
          </a:p>
          <a:p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Add new channel or</a:t>
            </a:r>
          </a:p>
          <a:p>
            <a:r>
              <a:rPr lang="en-US" sz="1000" dirty="0" err="1" smtClean="0">
                <a:solidFill>
                  <a:schemeClr val="tx2">
                    <a:lumMod val="50000"/>
                  </a:schemeClr>
                </a:solidFill>
              </a:rPr>
              <a:t>Channels.setDoocsAdr(adr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en-US" sz="1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65575" y="17048"/>
            <a:ext cx="1265002" cy="369332"/>
          </a:xfrm>
          <a:prstGeom prst="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ChannelList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379830" y="2501997"/>
            <a:ext cx="1846142" cy="4326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Init():</a:t>
            </a:r>
          </a:p>
          <a:p>
            <a:r>
              <a:rPr lang="en-US" sz="1000" dirty="0" err="1" smtClean="0">
                <a:solidFill>
                  <a:schemeClr val="tx2">
                    <a:lumMod val="50000"/>
                  </a:schemeClr>
                </a:solidFill>
              </a:rPr>
              <a:t>Channels.Init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()</a:t>
            </a:r>
            <a:endParaRPr lang="en-US" sz="1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379830" y="3153144"/>
            <a:ext cx="1846142" cy="59235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mergeBaseAdr(adr</a:t>
            </a:r>
            <a:r>
              <a:rPr lang="en-US" sz="1000" dirty="0" smtClean="0">
                <a:solidFill>
                  <a:schemeClr val="tx1"/>
                </a:solidFill>
              </a:rPr>
              <a:t>):</a:t>
            </a:r>
          </a:p>
          <a:p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Merge address</a:t>
            </a:r>
          </a:p>
          <a:p>
            <a:r>
              <a:rPr lang="en-US" sz="1000" dirty="0" err="1" smtClean="0">
                <a:solidFill>
                  <a:schemeClr val="tx2">
                    <a:lumMod val="50000"/>
                  </a:schemeClr>
                </a:solidFill>
              </a:rPr>
              <a:t>setDoocsFullAdr(adr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en-US" sz="1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379830" y="3948491"/>
            <a:ext cx="1846142" cy="4326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startMonitoring</a:t>
            </a:r>
            <a:r>
              <a:rPr lang="en-US" sz="1000" dirty="0" smtClean="0">
                <a:solidFill>
                  <a:schemeClr val="tx1"/>
                </a:solidFill>
              </a:rPr>
              <a:t>():</a:t>
            </a:r>
          </a:p>
          <a:p>
            <a:r>
              <a:rPr lang="en-US" sz="1000" dirty="0" err="1" smtClean="0">
                <a:solidFill>
                  <a:schemeClr val="tx2">
                    <a:lumMod val="50000"/>
                  </a:schemeClr>
                </a:solidFill>
              </a:rPr>
              <a:t>Channels.startMonitoring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()</a:t>
            </a:r>
            <a:endParaRPr lang="en-US" sz="1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379830" y="4599639"/>
            <a:ext cx="1846142" cy="4326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cancel():</a:t>
            </a:r>
          </a:p>
          <a:p>
            <a:r>
              <a:rPr lang="en-US" sz="1000" dirty="0" err="1" smtClean="0">
                <a:solidFill>
                  <a:schemeClr val="tx2">
                    <a:lumMod val="50000"/>
                  </a:schemeClr>
                </a:solidFill>
              </a:rPr>
              <a:t>Channels.cancel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()</a:t>
            </a:r>
            <a:endParaRPr lang="en-US" sz="1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557627" y="548931"/>
            <a:ext cx="1846142" cy="81388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setDoocsAdr(adr</a:t>
            </a:r>
            <a:r>
              <a:rPr lang="en-US" sz="1000" dirty="0" smtClean="0">
                <a:solidFill>
                  <a:schemeClr val="tx1"/>
                </a:solidFill>
              </a:rPr>
              <a:t>):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If (container) </a:t>
            </a:r>
          </a:p>
          <a:p>
            <a:r>
              <a:rPr lang="en-US" sz="1000" dirty="0">
                <a:solidFill>
                  <a:schemeClr val="tx1"/>
                </a:solidFill>
              </a:rPr>
              <a:t>	</a:t>
            </a:r>
            <a:r>
              <a:rPr lang="en-US" sz="1000" dirty="0" err="1" smtClean="0">
                <a:solidFill>
                  <a:schemeClr val="tx1"/>
                </a:solidFill>
              </a:rPr>
              <a:t>container.cancel</a:t>
            </a:r>
            <a:r>
              <a:rPr lang="en-US" sz="1000" dirty="0" smtClean="0">
                <a:solidFill>
                  <a:schemeClr val="tx1"/>
                </a:solidFill>
              </a:rPr>
              <a:t>()</a:t>
            </a:r>
          </a:p>
          <a:p>
            <a:r>
              <a:rPr lang="en-US" sz="1000" dirty="0" smtClean="0">
                <a:solidFill>
                  <a:srgbClr val="008000"/>
                </a:solidFill>
              </a:rPr>
              <a:t>New </a:t>
            </a:r>
            <a:r>
              <a:rPr lang="en-US" sz="1000" dirty="0" err="1" smtClean="0">
                <a:solidFill>
                  <a:srgbClr val="008000"/>
                </a:solidFill>
              </a:rPr>
              <a:t>dataContainer</a:t>
            </a:r>
            <a:r>
              <a:rPr lang="en-US" sz="1000" dirty="0" smtClean="0">
                <a:solidFill>
                  <a:srgbClr val="008000"/>
                </a:solidFill>
              </a:rPr>
              <a:t> = </a:t>
            </a:r>
            <a:r>
              <a:rPr lang="en-US" sz="1000" dirty="0" err="1" smtClean="0">
                <a:solidFill>
                  <a:srgbClr val="008000"/>
                </a:solidFill>
              </a:rPr>
              <a:t>f</a:t>
            </a:r>
            <a:r>
              <a:rPr lang="en-US" sz="1000" dirty="0" smtClean="0">
                <a:solidFill>
                  <a:srgbClr val="008000"/>
                </a:solidFill>
              </a:rPr>
              <a:t> (</a:t>
            </a:r>
            <a:r>
              <a:rPr lang="en-US" sz="1000" dirty="0" err="1" smtClean="0">
                <a:solidFill>
                  <a:srgbClr val="008000"/>
                </a:solidFill>
              </a:rPr>
              <a:t>adr</a:t>
            </a:r>
            <a:r>
              <a:rPr lang="en-US" sz="1000" dirty="0" smtClean="0">
                <a:solidFill>
                  <a:srgbClr val="008000"/>
                </a:solidFill>
              </a:rPr>
              <a:t>)</a:t>
            </a:r>
          </a:p>
          <a:p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49362" y="31568"/>
            <a:ext cx="949975" cy="369332"/>
          </a:xfrm>
          <a:prstGeom prst="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Channel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6557626" y="1480235"/>
            <a:ext cx="2198909" cy="81388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Init():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If (container) </a:t>
            </a:r>
          </a:p>
          <a:p>
            <a:r>
              <a:rPr lang="en-US" sz="1000" dirty="0">
                <a:solidFill>
                  <a:schemeClr val="tx1"/>
                </a:solidFill>
              </a:rPr>
              <a:t>	</a:t>
            </a:r>
            <a:r>
              <a:rPr lang="en-US" sz="1000" dirty="0" err="1" smtClean="0">
                <a:solidFill>
                  <a:schemeClr val="tx1"/>
                </a:solidFill>
              </a:rPr>
              <a:t>container.init</a:t>
            </a:r>
            <a:r>
              <a:rPr lang="en-US" sz="1000" dirty="0" smtClean="0">
                <a:solidFill>
                  <a:schemeClr val="tx1"/>
                </a:solidFill>
              </a:rPr>
              <a:t>()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6557626" y="2412194"/>
            <a:ext cx="2198909" cy="64294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startMonitoring</a:t>
            </a:r>
            <a:r>
              <a:rPr lang="en-US" sz="1000" dirty="0" smtClean="0">
                <a:solidFill>
                  <a:schemeClr val="tx1"/>
                </a:solidFill>
              </a:rPr>
              <a:t>():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If (container)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	</a:t>
            </a:r>
            <a:r>
              <a:rPr lang="en-US" sz="1000" dirty="0" err="1" smtClean="0">
                <a:solidFill>
                  <a:schemeClr val="tx1"/>
                </a:solidFill>
              </a:rPr>
              <a:t>container.startMonitoring</a:t>
            </a:r>
            <a:r>
              <a:rPr lang="en-US" sz="1000" dirty="0" smtClean="0">
                <a:solidFill>
                  <a:schemeClr val="tx1"/>
                </a:solidFill>
              </a:rPr>
              <a:t>();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6557626" y="3175741"/>
            <a:ext cx="2198909" cy="64294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cancel():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If (container)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	</a:t>
            </a:r>
            <a:r>
              <a:rPr lang="en-US" sz="1000" dirty="0" err="1" smtClean="0">
                <a:solidFill>
                  <a:schemeClr val="tx1"/>
                </a:solidFill>
              </a:rPr>
              <a:t>container.cancel</a:t>
            </a:r>
            <a:r>
              <a:rPr lang="en-US" sz="1000" dirty="0" smtClean="0">
                <a:solidFill>
                  <a:schemeClr val="tx1"/>
                </a:solidFill>
              </a:rPr>
              <a:t>();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849364" y="4031895"/>
            <a:ext cx="1538778" cy="369332"/>
          </a:xfrm>
          <a:prstGeom prst="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DataContainer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557627" y="4525896"/>
            <a:ext cx="2198909" cy="4473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Init():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readEGU</a:t>
            </a:r>
            <a:r>
              <a:rPr lang="en-US" sz="1000" dirty="0" smtClean="0">
                <a:solidFill>
                  <a:schemeClr val="tx1"/>
                </a:solidFill>
              </a:rPr>
              <a:t>()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6557628" y="5183367"/>
            <a:ext cx="2198909" cy="49150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startMonitoring</a:t>
            </a:r>
            <a:r>
              <a:rPr lang="en-US" sz="1000" dirty="0" smtClean="0">
                <a:solidFill>
                  <a:schemeClr val="tx1"/>
                </a:solidFill>
              </a:rPr>
              <a:t>():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Init ();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Get_monitor</a:t>
            </a:r>
            <a:r>
              <a:rPr lang="en-US" sz="1000" dirty="0" smtClean="0">
                <a:solidFill>
                  <a:schemeClr val="tx1"/>
                </a:solidFill>
              </a:rPr>
              <a:t>(…)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6557629" y="5827274"/>
            <a:ext cx="2198909" cy="49150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cancel():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Clear_monitor</a:t>
            </a:r>
            <a:r>
              <a:rPr lang="en-US" sz="1000" dirty="0" smtClean="0">
                <a:solidFill>
                  <a:schemeClr val="tx1"/>
                </a:solidFill>
              </a:rPr>
              <a:t>();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293972" y="530042"/>
            <a:ext cx="1540413" cy="97087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setDoocsFullAddress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If (new) </a:t>
            </a:r>
            <a:r>
              <a:rPr lang="en-US" sz="1000" dirty="0" err="1" smtClean="0">
                <a:solidFill>
                  <a:schemeClr val="tx1"/>
                </a:solidFill>
              </a:rPr>
              <a:t>init</a:t>
            </a:r>
            <a:r>
              <a:rPr lang="en-US" sz="1000" dirty="0" smtClean="0">
                <a:solidFill>
                  <a:schemeClr val="tx1"/>
                </a:solidFill>
              </a:rPr>
              <a:t>();</a:t>
            </a:r>
            <a:r>
              <a:rPr lang="en-US" sz="1000" dirty="0" smtClean="0"/>
              <a:t>(</a:t>
            </a:r>
            <a:r>
              <a:rPr lang="en-US" sz="1000" dirty="0" err="1" smtClean="0"/>
              <a:t>adr</a:t>
            </a:r>
            <a:r>
              <a:rPr lang="en-US" sz="1000" dirty="0" smtClean="0"/>
              <a:t>)</a:t>
            </a:r>
          </a:p>
          <a:p>
            <a:r>
              <a:rPr lang="en-US" sz="1000" dirty="0" err="1" smtClean="0"/>
              <a:t>refChannels.mergeBaseAdr</a:t>
            </a:r>
            <a:r>
              <a:rPr lang="en-US" sz="1000" dirty="0" smtClean="0"/>
              <a:t>()</a:t>
            </a:r>
            <a:endParaRPr lang="en-US" sz="1000" dirty="0"/>
          </a:p>
        </p:txBody>
      </p:sp>
      <p:cxnSp>
        <p:nvCxnSpPr>
          <p:cNvPr id="40" name="Curved Connector 39"/>
          <p:cNvCxnSpPr>
            <a:endCxn id="28" idx="1"/>
          </p:cNvCxnSpPr>
          <p:nvPr/>
        </p:nvCxnSpPr>
        <p:spPr>
          <a:xfrm rot="5400000" flipH="1" flipV="1">
            <a:off x="5498688" y="1021086"/>
            <a:ext cx="1124151" cy="993727"/>
          </a:xfrm>
          <a:prstGeom prst="curvedConnector2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endCxn id="35" idx="1"/>
          </p:cNvCxnSpPr>
          <p:nvPr/>
        </p:nvCxnSpPr>
        <p:spPr>
          <a:xfrm rot="16200000" flipV="1">
            <a:off x="6294633" y="5012585"/>
            <a:ext cx="679531" cy="153542"/>
          </a:xfrm>
          <a:prstGeom prst="curvedConnector4">
            <a:avLst>
              <a:gd name="adj1" fmla="val 33540"/>
              <a:gd name="adj2" fmla="val 248884"/>
            </a:avLst>
          </a:prstGeom>
          <a:ln>
            <a:solidFill>
              <a:srgbClr val="00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hape 48"/>
          <p:cNvCxnSpPr>
            <a:endCxn id="36" idx="3"/>
          </p:cNvCxnSpPr>
          <p:nvPr/>
        </p:nvCxnSpPr>
        <p:spPr>
          <a:xfrm rot="16200000" flipH="1">
            <a:off x="7469555" y="4142139"/>
            <a:ext cx="2494482" cy="79482"/>
          </a:xfrm>
          <a:prstGeom prst="curvedConnector4">
            <a:avLst>
              <a:gd name="adj1" fmla="val 6548"/>
              <a:gd name="adj2" fmla="val 387612"/>
            </a:avLst>
          </a:prstGeom>
          <a:ln>
            <a:solidFill>
              <a:srgbClr val="00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hape 50"/>
          <p:cNvCxnSpPr>
            <a:endCxn id="25" idx="1"/>
          </p:cNvCxnSpPr>
          <p:nvPr/>
        </p:nvCxnSpPr>
        <p:spPr>
          <a:xfrm rot="5400000" flipH="1" flipV="1">
            <a:off x="3323010" y="3975461"/>
            <a:ext cx="1582961" cy="530680"/>
          </a:xfrm>
          <a:prstGeom prst="curvedConnector2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hape 52"/>
          <p:cNvCxnSpPr>
            <a:endCxn id="19" idx="1"/>
          </p:cNvCxnSpPr>
          <p:nvPr/>
        </p:nvCxnSpPr>
        <p:spPr>
          <a:xfrm rot="16200000" flipH="1">
            <a:off x="-150377" y="2542609"/>
            <a:ext cx="3874648" cy="753377"/>
          </a:xfrm>
          <a:prstGeom prst="curvedConnector2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/>
          <p:nvPr/>
        </p:nvCxnSpPr>
        <p:spPr>
          <a:xfrm rot="16200000" flipV="1">
            <a:off x="4681058" y="2845220"/>
            <a:ext cx="1412363" cy="156696"/>
          </a:xfrm>
          <a:prstGeom prst="curvedConnector3">
            <a:avLst>
              <a:gd name="adj1" fmla="val 50000"/>
            </a:avLst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hape 56"/>
          <p:cNvCxnSpPr>
            <a:endCxn id="16" idx="1"/>
          </p:cNvCxnSpPr>
          <p:nvPr/>
        </p:nvCxnSpPr>
        <p:spPr>
          <a:xfrm rot="5400000" flipH="1" flipV="1">
            <a:off x="975903" y="3628227"/>
            <a:ext cx="1752243" cy="62322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/>
          <p:nvPr/>
        </p:nvCxnSpPr>
        <p:spPr>
          <a:xfrm rot="5400000" flipH="1" flipV="1">
            <a:off x="481368" y="3992607"/>
            <a:ext cx="2611156" cy="753377"/>
          </a:xfrm>
          <a:prstGeom prst="curvedConnector3">
            <a:avLst>
              <a:gd name="adj1" fmla="val 9453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4385820" y="538780"/>
            <a:ext cx="1846142" cy="4326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channeList(adr</a:t>
            </a:r>
            <a:r>
              <a:rPr lang="en-US" sz="1000" dirty="0" smtClean="0">
                <a:solidFill>
                  <a:schemeClr val="tx1"/>
                </a:solidFill>
              </a:rPr>
              <a:t>):</a:t>
            </a:r>
          </a:p>
          <a:p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Create channel</a:t>
            </a:r>
            <a:endParaRPr lang="en-US" sz="10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67" name="Shape 66"/>
          <p:cNvCxnSpPr>
            <a:endCxn id="61" idx="1"/>
          </p:cNvCxnSpPr>
          <p:nvPr/>
        </p:nvCxnSpPr>
        <p:spPr>
          <a:xfrm rot="5400000" flipH="1" flipV="1">
            <a:off x="3047775" y="1036664"/>
            <a:ext cx="1619608" cy="1056482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hape 68"/>
          <p:cNvCxnSpPr>
            <a:endCxn id="61" idx="1"/>
          </p:cNvCxnSpPr>
          <p:nvPr/>
        </p:nvCxnSpPr>
        <p:spPr>
          <a:xfrm rot="5400000" flipH="1" flipV="1">
            <a:off x="2658558" y="1425882"/>
            <a:ext cx="2398043" cy="1056482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hape 69"/>
          <p:cNvCxnSpPr>
            <a:endCxn id="19" idx="0"/>
          </p:cNvCxnSpPr>
          <p:nvPr/>
        </p:nvCxnSpPr>
        <p:spPr>
          <a:xfrm rot="5400000">
            <a:off x="2912971" y="4418009"/>
            <a:ext cx="353439" cy="5965"/>
          </a:xfrm>
          <a:prstGeom prst="curvedConnector3">
            <a:avLst>
              <a:gd name="adj1" fmla="val 50000"/>
            </a:avLst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hape 73"/>
          <p:cNvCxnSpPr>
            <a:endCxn id="12" idx="1"/>
          </p:cNvCxnSpPr>
          <p:nvPr/>
        </p:nvCxnSpPr>
        <p:spPr>
          <a:xfrm rot="5400000" flipH="1" flipV="1">
            <a:off x="1250419" y="1304170"/>
            <a:ext cx="1328717" cy="497716"/>
          </a:xfrm>
          <a:prstGeom prst="curvedConnector2">
            <a:avLst/>
          </a:prstGeom>
          <a:ln>
            <a:solidFill>
              <a:srgbClr val="00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Curved Connector 75"/>
          <p:cNvCxnSpPr>
            <a:stCxn id="4" idx="1"/>
            <a:endCxn id="5" idx="0"/>
          </p:cNvCxnSpPr>
          <p:nvPr/>
        </p:nvCxnSpPr>
        <p:spPr>
          <a:xfrm rot="10800000" flipH="1" flipV="1">
            <a:off x="293971" y="2016083"/>
            <a:ext cx="623221" cy="511026"/>
          </a:xfrm>
          <a:prstGeom prst="curvedConnector4">
            <a:avLst>
              <a:gd name="adj1" fmla="val -36680"/>
              <a:gd name="adj2" fmla="val 85089"/>
            </a:avLst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hape 80"/>
          <p:cNvCxnSpPr>
            <a:endCxn id="14" idx="1"/>
          </p:cNvCxnSpPr>
          <p:nvPr/>
        </p:nvCxnSpPr>
        <p:spPr>
          <a:xfrm rot="5400000" flipH="1" flipV="1">
            <a:off x="965867" y="1630784"/>
            <a:ext cx="1287532" cy="1108003"/>
          </a:xfrm>
          <a:prstGeom prst="curvedConnector2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hape 82"/>
          <p:cNvCxnSpPr>
            <a:endCxn id="26" idx="1"/>
          </p:cNvCxnSpPr>
          <p:nvPr/>
        </p:nvCxnSpPr>
        <p:spPr>
          <a:xfrm rot="16200000" flipH="1">
            <a:off x="2445244" y="2230226"/>
            <a:ext cx="3193390" cy="675781"/>
          </a:xfrm>
          <a:prstGeom prst="curvedConnector2">
            <a:avLst/>
          </a:prstGeom>
          <a:ln>
            <a:solidFill>
              <a:srgbClr val="00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84"/>
          <p:cNvCxnSpPr>
            <a:endCxn id="24" idx="1"/>
          </p:cNvCxnSpPr>
          <p:nvPr/>
        </p:nvCxnSpPr>
        <p:spPr>
          <a:xfrm>
            <a:off x="3092672" y="1657456"/>
            <a:ext cx="1287158" cy="1060862"/>
          </a:xfrm>
          <a:prstGeom prst="curvedConnector3">
            <a:avLst>
              <a:gd name="adj1" fmla="val 62174"/>
            </a:avLst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Curved Connector 87"/>
          <p:cNvCxnSpPr>
            <a:endCxn id="30" idx="1"/>
          </p:cNvCxnSpPr>
          <p:nvPr/>
        </p:nvCxnSpPr>
        <p:spPr>
          <a:xfrm flipV="1">
            <a:off x="5308891" y="1887177"/>
            <a:ext cx="1248735" cy="900040"/>
          </a:xfrm>
          <a:prstGeom prst="curvedConnector3">
            <a:avLst>
              <a:gd name="adj1" fmla="val 50000"/>
            </a:avLst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hape 89"/>
          <p:cNvCxnSpPr>
            <a:endCxn id="35" idx="3"/>
          </p:cNvCxnSpPr>
          <p:nvPr/>
        </p:nvCxnSpPr>
        <p:spPr>
          <a:xfrm rot="16200000" flipH="1">
            <a:off x="7022722" y="3015776"/>
            <a:ext cx="2669566" cy="798061"/>
          </a:xfrm>
          <a:prstGeom prst="curvedConnector4">
            <a:avLst>
              <a:gd name="adj1" fmla="val 45810"/>
              <a:gd name="adj2" fmla="val 128644"/>
            </a:avLst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Curved Connector 95"/>
          <p:cNvCxnSpPr>
            <a:stCxn id="26" idx="3"/>
            <a:endCxn id="31" idx="1"/>
          </p:cNvCxnSpPr>
          <p:nvPr/>
        </p:nvCxnSpPr>
        <p:spPr>
          <a:xfrm flipV="1">
            <a:off x="6225972" y="2733668"/>
            <a:ext cx="331654" cy="1431144"/>
          </a:xfrm>
          <a:prstGeom prst="curvedConnector3">
            <a:avLst>
              <a:gd name="adj1" fmla="val 50000"/>
            </a:avLst>
          </a:prstGeom>
          <a:ln>
            <a:solidFill>
              <a:srgbClr val="00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474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648902" y="537116"/>
            <a:ext cx="1846142" cy="42451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Update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Check()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4246" y="14744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DataContainerHist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87170" y="14744"/>
            <a:ext cx="2146742" cy="369332"/>
          </a:xfrm>
          <a:prstGeom prst="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DataContainerHistXY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49362" y="548932"/>
            <a:ext cx="1846142" cy="106601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Update: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Changed time range: cancel(), </a:t>
            </a:r>
            <a:r>
              <a:rPr lang="en-US" sz="1000" dirty="0" err="1" smtClean="0">
                <a:solidFill>
                  <a:schemeClr val="tx1"/>
                </a:solidFill>
              </a:rPr>
              <a:t>scheduleClearPlot</a:t>
            </a:r>
            <a:r>
              <a:rPr lang="en-US" sz="1000" dirty="0" smtClean="0">
                <a:solidFill>
                  <a:schemeClr val="tx1"/>
                </a:solidFill>
              </a:rPr>
              <a:t>(), </a:t>
            </a:r>
            <a:r>
              <a:rPr lang="en-US" sz="1000" dirty="0" err="1" smtClean="0">
                <a:solidFill>
                  <a:schemeClr val="tx1"/>
                </a:solidFill>
              </a:rPr>
              <a:t>get_monitor</a:t>
            </a:r>
            <a:r>
              <a:rPr lang="en-US" sz="1000" dirty="0" smtClean="0">
                <a:solidFill>
                  <a:schemeClr val="tx1"/>
                </a:solidFill>
              </a:rPr>
              <a:t>()</a:t>
            </a:r>
            <a:endParaRPr lang="en-US" sz="1000" dirty="0" smtClean="0">
              <a:solidFill>
                <a:srgbClr val="008000"/>
              </a:solidFill>
            </a:endParaRPr>
          </a:p>
          <a:p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3912" y="14744"/>
            <a:ext cx="2069797" cy="369332"/>
          </a:xfrm>
          <a:prstGeom prst="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DataContainerSpect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88628" y="530042"/>
            <a:ext cx="1540413" cy="5956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scheduleUpdate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If channel changed </a:t>
            </a:r>
            <a:r>
              <a:rPr lang="en-US" sz="1000" dirty="0" smtClean="0">
                <a:solidFill>
                  <a:schemeClr val="tx1"/>
                </a:solidFill>
                <a:sym typeface="Wingdings"/>
              </a:rPr>
              <a:t> 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  <a:sym typeface="Wingdings"/>
              </a:rPr>
              <a:t>Call update from run()</a:t>
            </a:r>
            <a:endParaRPr lang="en-US" sz="1000" dirty="0"/>
          </a:p>
        </p:txBody>
      </p:sp>
      <p:sp>
        <p:nvSpPr>
          <p:cNvPr id="12" name="Rounded Rectangle 11"/>
          <p:cNvSpPr/>
          <p:nvPr/>
        </p:nvSpPr>
        <p:spPr>
          <a:xfrm>
            <a:off x="4646784" y="545852"/>
            <a:ext cx="2087127" cy="106909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update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Changed time rage</a:t>
            </a:r>
            <a:r>
              <a:rPr lang="en-US" sz="1000" dirty="0">
                <a:solidFill>
                  <a:schemeClr val="tx1"/>
                </a:solidFill>
              </a:rPr>
              <a:t>: clear(), </a:t>
            </a:r>
            <a:r>
              <a:rPr lang="en-US" sz="1000" dirty="0" err="1">
                <a:solidFill>
                  <a:schemeClr val="tx1"/>
                </a:solidFill>
              </a:rPr>
              <a:t>scheduleClearPlot</a:t>
            </a:r>
            <a:r>
              <a:rPr lang="en-US" sz="1000" dirty="0">
                <a:solidFill>
                  <a:schemeClr val="tx1"/>
                </a:solidFill>
              </a:rPr>
              <a:t>(</a:t>
            </a:r>
            <a:r>
              <a:rPr lang="en-US" sz="1000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If </a:t>
            </a:r>
            <a:r>
              <a:rPr lang="en-US" sz="1000" dirty="0">
                <a:solidFill>
                  <a:schemeClr val="tx1"/>
                </a:solidFill>
              </a:rPr>
              <a:t>new data: </a:t>
            </a:r>
            <a:r>
              <a:rPr lang="en-US" sz="1000" dirty="0" err="1">
                <a:solidFill>
                  <a:schemeClr val="tx1"/>
                </a:solidFill>
              </a:rPr>
              <a:t>fillDataPoints</a:t>
            </a:r>
            <a:r>
              <a:rPr lang="en-US" sz="1000" dirty="0">
                <a:solidFill>
                  <a:schemeClr val="tx1"/>
                </a:solidFill>
              </a:rPr>
              <a:t>(</a:t>
            </a:r>
            <a:r>
              <a:rPr lang="en-US" sz="1000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Check() 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648902" y="1071734"/>
            <a:ext cx="1846142" cy="138738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</a:rPr>
              <a:t>dataCallback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Copy block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? </a:t>
            </a:r>
            <a:r>
              <a:rPr lang="en-US" sz="1000" dirty="0" err="1" smtClean="0">
                <a:solidFill>
                  <a:srgbClr val="000000"/>
                </a:solidFill>
              </a:rPr>
              <a:t>drawThis</a:t>
            </a:r>
            <a:r>
              <a:rPr lang="en-US" sz="1000" dirty="0" smtClean="0">
                <a:solidFill>
                  <a:srgbClr val="000000"/>
                </a:solidFill>
              </a:rPr>
              <a:t>(clear color)</a:t>
            </a:r>
          </a:p>
          <a:p>
            <a:pPr algn="ctr"/>
            <a:r>
              <a:rPr lang="en-US" sz="1000" dirty="0" err="1" smtClean="0">
                <a:solidFill>
                  <a:srgbClr val="000000"/>
                </a:solidFill>
              </a:rPr>
              <a:t>Recalc</a:t>
            </a:r>
            <a:r>
              <a:rPr lang="en-US" sz="1000" dirty="0" smtClean="0">
                <a:solidFill>
                  <a:srgbClr val="000000"/>
                </a:solidFill>
              </a:rPr>
              <a:t>(Block)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Check()</a:t>
            </a:r>
          </a:p>
          <a:p>
            <a:pPr algn="ctr"/>
            <a:r>
              <a:rPr lang="en-US" sz="1000" dirty="0" err="1" smtClean="0">
                <a:solidFill>
                  <a:srgbClr val="000000"/>
                </a:solidFill>
              </a:rPr>
              <a:t>scheduleUpdate</a:t>
            </a:r>
            <a:r>
              <a:rPr lang="en-US" sz="1000" dirty="0" smtClean="0">
                <a:solidFill>
                  <a:srgbClr val="000000"/>
                </a:solidFill>
              </a:rPr>
              <a:t>()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If XY &amp; </a:t>
            </a:r>
            <a:r>
              <a:rPr lang="en-US" sz="1000" dirty="0" err="1" smtClean="0">
                <a:solidFill>
                  <a:srgbClr val="000000"/>
                </a:solidFill>
              </a:rPr>
              <a:t>refFresh</a:t>
            </a:r>
            <a:r>
              <a:rPr lang="en-US" sz="1000" dirty="0" smtClean="0">
                <a:solidFill>
                  <a:srgbClr val="000000"/>
                </a:solidFill>
              </a:rPr>
              <a:t>: </a:t>
            </a:r>
            <a:r>
              <a:rPr lang="en-US" sz="1000" dirty="0" err="1" smtClean="0">
                <a:solidFill>
                  <a:srgbClr val="000000"/>
                </a:solidFill>
              </a:rPr>
              <a:t>fillDataPoints</a:t>
            </a:r>
            <a:r>
              <a:rPr lang="en-US" sz="1000" dirty="0" smtClean="0">
                <a:solidFill>
                  <a:srgbClr val="000000"/>
                </a:solidFill>
              </a:rPr>
              <a:t>(), </a:t>
            </a:r>
            <a:r>
              <a:rPr lang="en-US" sz="1000" dirty="0" err="1" smtClean="0">
                <a:solidFill>
                  <a:srgbClr val="000000"/>
                </a:solidFill>
              </a:rPr>
              <a:t>drawThis</a:t>
            </a:r>
            <a:r>
              <a:rPr lang="en-US" sz="1000" dirty="0" smtClean="0">
                <a:solidFill>
                  <a:srgbClr val="000000"/>
                </a:solidFill>
              </a:rPr>
              <a:t>()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648902" y="2551601"/>
            <a:ext cx="1846142" cy="70794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clear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Remove </a:t>
            </a:r>
            <a:r>
              <a:rPr lang="en-US" sz="1000" dirty="0" err="1" smtClean="0">
                <a:solidFill>
                  <a:schemeClr val="tx1"/>
                </a:solidFill>
              </a:rPr>
              <a:t>dataBlocks</a:t>
            </a:r>
            <a:endParaRPr lang="en-US" sz="10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clearCandleSticks</a:t>
            </a:r>
            <a:endParaRPr lang="en-US" sz="10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clearMonitors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648902" y="3367781"/>
            <a:ext cx="1846142" cy="5956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</a:rPr>
              <a:t>recalc</a:t>
            </a:r>
            <a:r>
              <a:rPr lang="en-US" sz="1000" b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If candle: </a:t>
            </a:r>
            <a:r>
              <a:rPr lang="en-US" sz="900" dirty="0" err="1" smtClean="0">
                <a:solidFill>
                  <a:schemeClr val="tx1"/>
                </a:solidFill>
              </a:rPr>
              <a:t>convertAllToCandle</a:t>
            </a:r>
            <a:r>
              <a:rPr lang="en-US" sz="900" dirty="0" smtClean="0">
                <a:solidFill>
                  <a:schemeClr val="tx1"/>
                </a:solidFill>
              </a:rPr>
              <a:t>(), </a:t>
            </a:r>
            <a:r>
              <a:rPr lang="en-US" sz="900" dirty="0" err="1" smtClean="0">
                <a:solidFill>
                  <a:schemeClr val="tx1"/>
                </a:solidFill>
              </a:rPr>
              <a:t>filldataPoints</a:t>
            </a:r>
            <a:r>
              <a:rPr lang="en-US" sz="900" dirty="0" smtClean="0">
                <a:solidFill>
                  <a:schemeClr val="tx1"/>
                </a:solidFill>
              </a:rPr>
              <a:t>()</a:t>
            </a:r>
            <a:endParaRPr lang="en-US" sz="900" dirty="0" smtClean="0">
              <a:solidFill>
                <a:srgbClr val="008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648902" y="4154483"/>
            <a:ext cx="1846142" cy="5956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refresh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readDataTips</a:t>
            </a:r>
            <a:r>
              <a:rPr lang="en-US" sz="1000" dirty="0" smtClean="0">
                <a:solidFill>
                  <a:schemeClr val="tx1"/>
                </a:solidFill>
              </a:rPr>
              <a:t>()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648902" y="5835830"/>
            <a:ext cx="1846142" cy="5956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</a:rPr>
              <a:t>paintComponent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648902" y="5085364"/>
            <a:ext cx="1846142" cy="5956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</a:rPr>
              <a:t>plotWasCleared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If x-scale changed: clear(), update()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776431" y="2551601"/>
            <a:ext cx="1846142" cy="707941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clear:</a:t>
            </a:r>
          </a:p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Super.clear</a:t>
            </a:r>
            <a:r>
              <a:rPr lang="en-US" sz="1000" dirty="0" smtClean="0">
                <a:solidFill>
                  <a:schemeClr val="tx1"/>
                </a:solidFill>
              </a:rPr>
              <a:t>(), </a:t>
            </a:r>
            <a:r>
              <a:rPr lang="en-US" sz="1000" dirty="0" err="1" smtClean="0">
                <a:solidFill>
                  <a:schemeClr val="tx1"/>
                </a:solidFill>
              </a:rPr>
              <a:t>ref.clear</a:t>
            </a:r>
            <a:r>
              <a:rPr lang="en-US" sz="1000" dirty="0" smtClean="0">
                <a:solidFill>
                  <a:schemeClr val="tx1"/>
                </a:solidFill>
              </a:rPr>
              <a:t>()</a:t>
            </a:r>
          </a:p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dataPoints.clear</a:t>
            </a:r>
            <a:r>
              <a:rPr lang="en-US" sz="1000" dirty="0" smtClean="0">
                <a:solidFill>
                  <a:schemeClr val="tx1"/>
                </a:solidFill>
              </a:rPr>
              <a:t>()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776431" y="4738204"/>
            <a:ext cx="1846142" cy="942829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plotWasCleared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If x-scale changed: clear(), update()</a:t>
            </a:r>
            <a:endParaRPr lang="en-US" sz="1000" dirty="0">
              <a:solidFill>
                <a:srgbClr val="008000"/>
              </a:solidFill>
            </a:endParaRPr>
          </a:p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Ysample.wasDrawn</a:t>
            </a:r>
            <a:r>
              <a:rPr lang="en-US" sz="1000" dirty="0" smtClean="0">
                <a:solidFill>
                  <a:schemeClr val="tx1"/>
                </a:solidFill>
              </a:rPr>
              <a:t> = false 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776431" y="5844568"/>
            <a:ext cx="1846142" cy="586931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</a:rPr>
              <a:t>paintComponent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388628" y="5020228"/>
            <a:ext cx="1540413" cy="1478662"/>
          </a:xfrm>
          <a:prstGeom prst="roundRect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paintComponent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Clear</a:t>
            </a:r>
            <a:r>
              <a:rPr lang="is-IS" sz="1000" dirty="0" smtClean="0">
                <a:solidFill>
                  <a:schemeClr val="tx1"/>
                </a:solidFill>
              </a:rPr>
              <a:t>…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</a:t>
            </a:r>
            <a:r>
              <a:rPr lang="is-IS" sz="1000" dirty="0" smtClean="0">
                <a:solidFill>
                  <a:schemeClr val="tx1"/>
                </a:solidFill>
              </a:rPr>
              <a:t>f recalc </a:t>
            </a:r>
            <a:r>
              <a:rPr lang="is-IS" sz="1000" dirty="0" smtClean="0">
                <a:solidFill>
                  <a:srgbClr val="008000"/>
                </a:solidFill>
                <a:sym typeface="Wingdings"/>
              </a:rPr>
              <a:t>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  <a:sym typeface="Wingdings"/>
              </a:rPr>
              <a:t>I</a:t>
            </a:r>
            <a:r>
              <a:rPr lang="is-IS" sz="1000" dirty="0" smtClean="0">
                <a:solidFill>
                  <a:schemeClr val="tx1"/>
                </a:solidFill>
                <a:sym typeface="Wingdings"/>
              </a:rPr>
              <a:t>f clearPlot </a:t>
            </a:r>
            <a:r>
              <a:rPr lang="is-IS" sz="1000" dirty="0" smtClean="0">
                <a:solidFill>
                  <a:srgbClr val="0000FF"/>
                </a:solidFill>
                <a:sym typeface="Wingdings"/>
              </a:rPr>
              <a:t>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  <a:sym typeface="Wingdings"/>
              </a:rPr>
              <a:t>D</a:t>
            </a:r>
            <a:r>
              <a:rPr lang="is-IS" sz="1000" dirty="0" smtClean="0">
                <a:solidFill>
                  <a:schemeClr val="tx1"/>
                </a:solidFill>
                <a:sym typeface="Wingdings"/>
              </a:rPr>
              <a:t>raw image and axis</a:t>
            </a:r>
            <a:endParaRPr lang="is-IS" sz="10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Draw text, </a:t>
            </a:r>
            <a:r>
              <a:rPr lang="en-US" sz="1000" dirty="0" err="1" smtClean="0">
                <a:solidFill>
                  <a:srgbClr val="000000"/>
                </a:solidFill>
              </a:rPr>
              <a:t>timerange</a:t>
            </a:r>
            <a:r>
              <a:rPr lang="en-US" sz="1000" dirty="0" smtClean="0">
                <a:solidFill>
                  <a:srgbClr val="000000"/>
                </a:solidFill>
              </a:rPr>
              <a:t>,</a:t>
            </a:r>
            <a:r>
              <a:rPr lang="is-IS" sz="1000" dirty="0" smtClean="0">
                <a:solidFill>
                  <a:srgbClr val="000000"/>
                </a:solidFill>
              </a:rPr>
              <a:t>…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88628" y="1315651"/>
            <a:ext cx="1540413" cy="5956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scheduleRepaint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Repaint()</a:t>
            </a:r>
            <a:endParaRPr lang="en-US" sz="1000" dirty="0"/>
          </a:p>
        </p:txBody>
      </p:sp>
      <p:sp>
        <p:nvSpPr>
          <p:cNvPr id="29" name="Rounded Rectangle 28"/>
          <p:cNvSpPr/>
          <p:nvPr/>
        </p:nvSpPr>
        <p:spPr>
          <a:xfrm>
            <a:off x="388628" y="2101260"/>
            <a:ext cx="1540413" cy="5956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scheduleRecalc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Call </a:t>
            </a:r>
            <a:r>
              <a:rPr lang="en-US" sz="1000" dirty="0" err="1" smtClean="0">
                <a:solidFill>
                  <a:schemeClr val="tx1"/>
                </a:solidFill>
              </a:rPr>
              <a:t>scheduleRepaint</a:t>
            </a:r>
            <a:r>
              <a:rPr lang="en-US" sz="1000" dirty="0" smtClean="0">
                <a:solidFill>
                  <a:schemeClr val="tx1"/>
                </a:solidFill>
              </a:rPr>
              <a:t>()</a:t>
            </a:r>
            <a:endParaRPr lang="en-US" sz="1000" dirty="0"/>
          </a:p>
        </p:txBody>
      </p:sp>
      <p:sp>
        <p:nvSpPr>
          <p:cNvPr id="30" name="Rounded Rectangle 29"/>
          <p:cNvSpPr/>
          <p:nvPr/>
        </p:nvSpPr>
        <p:spPr>
          <a:xfrm>
            <a:off x="388628" y="2886869"/>
            <a:ext cx="1540413" cy="5956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scheduleClearPlot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Call </a:t>
            </a:r>
            <a:r>
              <a:rPr lang="en-US" sz="1000" dirty="0" err="1" smtClean="0">
                <a:solidFill>
                  <a:schemeClr val="tx1"/>
                </a:solidFill>
              </a:rPr>
              <a:t>scheduleRepaint</a:t>
            </a:r>
            <a:r>
              <a:rPr lang="en-US" sz="1000" dirty="0" smtClean="0">
                <a:solidFill>
                  <a:schemeClr val="tx1"/>
                </a:solidFill>
              </a:rPr>
              <a:t>()</a:t>
            </a:r>
            <a:endParaRPr lang="en-US" sz="1000" dirty="0"/>
          </a:p>
        </p:txBody>
      </p:sp>
      <p:sp>
        <p:nvSpPr>
          <p:cNvPr id="31" name="Rounded Rectangle 30"/>
          <p:cNvSpPr/>
          <p:nvPr/>
        </p:nvSpPr>
        <p:spPr>
          <a:xfrm>
            <a:off x="388628" y="3665616"/>
            <a:ext cx="1540413" cy="5956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rIns="3600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run: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Call update()</a:t>
            </a:r>
          </a:p>
          <a:p>
            <a:pPr algn="ctr"/>
            <a:r>
              <a:rPr lang="en-US" sz="900" dirty="0" err="1" smtClean="0">
                <a:solidFill>
                  <a:schemeClr val="tx1"/>
                </a:solidFill>
              </a:rPr>
              <a:t>scheduleRepaint</a:t>
            </a:r>
            <a:r>
              <a:rPr lang="en-US" sz="900" dirty="0">
                <a:solidFill>
                  <a:schemeClr val="tx1"/>
                </a:solidFill>
              </a:rPr>
              <a:t> </a:t>
            </a:r>
            <a:r>
              <a:rPr lang="en-US" sz="900" dirty="0" smtClean="0">
                <a:solidFill>
                  <a:schemeClr val="tx1"/>
                </a:solidFill>
                <a:sym typeface="Wingdings"/>
              </a:rPr>
              <a:t> repaint()</a:t>
            </a:r>
            <a:endParaRPr lang="en-US" sz="900" dirty="0"/>
          </a:p>
        </p:txBody>
      </p:sp>
      <p:cxnSp>
        <p:nvCxnSpPr>
          <p:cNvPr id="33" name="Curved Connector 32"/>
          <p:cNvCxnSpPr>
            <a:stCxn id="27" idx="3"/>
            <a:endCxn id="15" idx="1"/>
          </p:cNvCxnSpPr>
          <p:nvPr/>
        </p:nvCxnSpPr>
        <p:spPr>
          <a:xfrm flipV="1">
            <a:off x="1929041" y="3665616"/>
            <a:ext cx="719861" cy="2093943"/>
          </a:xfrm>
          <a:prstGeom prst="bentConnector3">
            <a:avLst>
              <a:gd name="adj1" fmla="val 39043"/>
            </a:avLst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>
            <a:stCxn id="27" idx="3"/>
            <a:endCxn id="17" idx="1"/>
          </p:cNvCxnSpPr>
          <p:nvPr/>
        </p:nvCxnSpPr>
        <p:spPr>
          <a:xfrm>
            <a:off x="1929041" y="5759559"/>
            <a:ext cx="719861" cy="374106"/>
          </a:xfrm>
          <a:prstGeom prst="curvedConnector3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388628" y="4347359"/>
            <a:ext cx="1540413" cy="5956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rIns="3600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update: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Update()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If </a:t>
            </a:r>
            <a:r>
              <a:rPr lang="en-US" sz="1000" dirty="0" err="1" smtClean="0">
                <a:solidFill>
                  <a:schemeClr val="tx1"/>
                </a:solidFill>
              </a:rPr>
              <a:t>xAutoScale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rgbClr val="FF6600"/>
                </a:solidFill>
                <a:sym typeface="Wingdings"/>
              </a:rPr>
              <a:t></a:t>
            </a:r>
            <a:endParaRPr lang="en-US" sz="1000" dirty="0" smtClean="0">
              <a:solidFill>
                <a:srgbClr val="FF6600"/>
              </a:solidFill>
            </a:endParaRPr>
          </a:p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If </a:t>
            </a:r>
            <a:r>
              <a:rPr lang="en-US" sz="900" dirty="0" err="1" smtClean="0">
                <a:solidFill>
                  <a:schemeClr val="tx1"/>
                </a:solidFill>
              </a:rPr>
              <a:t>autoScale</a:t>
            </a:r>
            <a:r>
              <a:rPr lang="en-US" sz="900" dirty="0" smtClean="0">
                <a:solidFill>
                  <a:schemeClr val="tx1"/>
                </a:solidFill>
              </a:rPr>
              <a:t>: </a:t>
            </a:r>
            <a:r>
              <a:rPr lang="en-US" sz="900" dirty="0" err="1" smtClean="0">
                <a:solidFill>
                  <a:schemeClr val="tx1"/>
                </a:solidFill>
              </a:rPr>
              <a:t>scheduleClearPlot</a:t>
            </a:r>
            <a:endParaRPr lang="en-US" sz="900" dirty="0"/>
          </a:p>
        </p:txBody>
      </p:sp>
      <p:cxnSp>
        <p:nvCxnSpPr>
          <p:cNvPr id="41" name="Curved Connector 40"/>
          <p:cNvCxnSpPr>
            <a:stCxn id="39" idx="3"/>
            <a:endCxn id="20" idx="1"/>
          </p:cNvCxnSpPr>
          <p:nvPr/>
        </p:nvCxnSpPr>
        <p:spPr>
          <a:xfrm>
            <a:off x="1929041" y="4645193"/>
            <a:ext cx="719861" cy="738006"/>
          </a:xfrm>
          <a:prstGeom prst="curvedConnector3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urved Connector 42"/>
          <p:cNvCxnSpPr>
            <a:stCxn id="39" idx="1"/>
            <a:endCxn id="30" idx="1"/>
          </p:cNvCxnSpPr>
          <p:nvPr/>
        </p:nvCxnSpPr>
        <p:spPr>
          <a:xfrm rot="10800000">
            <a:off x="388628" y="3184703"/>
            <a:ext cx="12700" cy="1460490"/>
          </a:xfrm>
          <a:prstGeom prst="bentConnector3">
            <a:avLst>
              <a:gd name="adj1" fmla="val 1303126"/>
            </a:avLst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189553" y="4232181"/>
            <a:ext cx="558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Menu:</a:t>
            </a:r>
          </a:p>
          <a:p>
            <a:r>
              <a:rPr lang="en-US" sz="1000" dirty="0" smtClean="0"/>
              <a:t>refresh</a:t>
            </a:r>
            <a:endParaRPr lang="en-US" sz="1000" dirty="0"/>
          </a:p>
        </p:txBody>
      </p:sp>
      <p:cxnSp>
        <p:nvCxnSpPr>
          <p:cNvPr id="49" name="Curved Connector 48"/>
          <p:cNvCxnSpPr>
            <a:stCxn id="47" idx="3"/>
            <a:endCxn id="16" idx="1"/>
          </p:cNvCxnSpPr>
          <p:nvPr/>
        </p:nvCxnSpPr>
        <p:spPr>
          <a:xfrm flipH="1">
            <a:off x="2648902" y="4432236"/>
            <a:ext cx="99017" cy="20082"/>
          </a:xfrm>
          <a:prstGeom prst="curvedConnector5">
            <a:avLst>
              <a:gd name="adj1" fmla="val -230869"/>
              <a:gd name="adj2" fmla="val 2721422"/>
              <a:gd name="adj3" fmla="val 330869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39" idx="3"/>
            <a:endCxn id="5" idx="1"/>
          </p:cNvCxnSpPr>
          <p:nvPr/>
        </p:nvCxnSpPr>
        <p:spPr>
          <a:xfrm flipV="1">
            <a:off x="1929041" y="749371"/>
            <a:ext cx="719861" cy="3895822"/>
          </a:xfrm>
          <a:prstGeom prst="bentConnector3">
            <a:avLst>
              <a:gd name="adj1" fmla="val 18223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6849362" y="3367781"/>
            <a:ext cx="1846142" cy="595669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</a:rPr>
              <a:t>recalc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resetFilter</a:t>
            </a:r>
            <a:r>
              <a:rPr lang="en-US" sz="1000" dirty="0" smtClean="0">
                <a:solidFill>
                  <a:schemeClr val="tx1"/>
                </a:solidFill>
              </a:rPr>
              <a:t>()</a:t>
            </a:r>
            <a:endParaRPr lang="en-US" sz="1000" dirty="0" smtClean="0">
              <a:solidFill>
                <a:srgbClr val="008000"/>
              </a:solidFill>
            </a:endParaRPr>
          </a:p>
          <a:p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6849362" y="5835830"/>
            <a:ext cx="1846142" cy="595669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</a:rPr>
              <a:t>paintComponent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endParaRPr lang="en-US" sz="1000" dirty="0" smtClean="0">
              <a:solidFill>
                <a:srgbClr val="008000"/>
              </a:solidFill>
            </a:endParaRPr>
          </a:p>
        </p:txBody>
      </p:sp>
      <p:cxnSp>
        <p:nvCxnSpPr>
          <p:cNvPr id="61" name="Curved Connector 60"/>
          <p:cNvCxnSpPr>
            <a:stCxn id="28" idx="1"/>
            <a:endCxn id="27" idx="1"/>
          </p:cNvCxnSpPr>
          <p:nvPr/>
        </p:nvCxnSpPr>
        <p:spPr>
          <a:xfrm rot="10800000" flipV="1">
            <a:off x="388628" y="1613485"/>
            <a:ext cx="12700" cy="4146074"/>
          </a:xfrm>
          <a:prstGeom prst="bentConnector3">
            <a:avLst>
              <a:gd name="adj1" fmla="val 2172654"/>
            </a:avLst>
          </a:prstGeom>
          <a:ln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8179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/>
          <p:cNvSpPr/>
          <p:nvPr/>
        </p:nvSpPr>
        <p:spPr>
          <a:xfrm>
            <a:off x="2170785" y="2196087"/>
            <a:ext cx="1452875" cy="88309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paintComponent</a:t>
            </a:r>
            <a:r>
              <a:rPr lang="en-US" sz="1000" b="1" dirty="0" smtClean="0">
                <a:solidFill>
                  <a:schemeClr val="tx1"/>
                </a:solidFill>
              </a:rPr>
              <a:t>:</a:t>
            </a:r>
            <a:endParaRPr lang="en-US" sz="1000" b="1" dirty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All.paintComponent</a:t>
            </a:r>
            <a:endParaRPr lang="en-US" sz="1000" dirty="0">
              <a:solidFill>
                <a:schemeClr val="tx1"/>
              </a:solidFill>
              <a:sym typeface="Wingdings"/>
            </a:endParaRPr>
          </a:p>
          <a:p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683808" y="2196088"/>
            <a:ext cx="1420096" cy="59566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paintComponent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Sync {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paintComponentHist</a:t>
            </a:r>
            <a:r>
              <a:rPr lang="en-US" sz="1000" dirty="0" smtClean="0">
                <a:solidFill>
                  <a:schemeClr val="tx1"/>
                </a:solidFill>
              </a:rPr>
              <a:t>}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3353333" y="2382085"/>
            <a:ext cx="2430481" cy="2857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85800" y="797697"/>
            <a:ext cx="475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Plot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61366" y="1312994"/>
            <a:ext cx="1465436" cy="758967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>
                <a:solidFill>
                  <a:schemeClr val="tx1"/>
                </a:solidFill>
              </a:rPr>
              <a:t>dataCallback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Sync {Fill point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Check()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scheduleClearPlot</a:t>
            </a:r>
            <a:r>
              <a:rPr lang="en-US" sz="1000" dirty="0" smtClean="0">
                <a:solidFill>
                  <a:schemeClr val="tx1"/>
                </a:solidFill>
              </a:rPr>
              <a:t>()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drawThis</a:t>
            </a:r>
            <a:r>
              <a:rPr lang="en-US" sz="1000" dirty="0" smtClean="0">
                <a:solidFill>
                  <a:schemeClr val="tx1"/>
                </a:solidFill>
              </a:rPr>
              <a:t>() }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83808" y="790623"/>
            <a:ext cx="1527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/>
                <a:cs typeface="Arial"/>
              </a:rPr>
              <a:t>DataContainerHist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87044" y="797697"/>
            <a:ext cx="1736373" cy="276999"/>
          </a:xfrm>
          <a:prstGeom prst="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chemeClr val="tx1"/>
                </a:solidFill>
                <a:latin typeface="Arial"/>
                <a:cs typeface="Arial"/>
              </a:rPr>
              <a:t>DataContainerHistXY</a:t>
            </a:r>
            <a:endParaRPr lang="en-US" sz="12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70785" y="1312996"/>
            <a:ext cx="1452875" cy="75896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>
                <a:solidFill>
                  <a:schemeClr val="tx1"/>
                </a:solidFill>
              </a:rPr>
              <a:t>findClosestDataPoint</a:t>
            </a:r>
            <a:r>
              <a:rPr lang="en-US" sz="1000" b="1" dirty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>
                <a:solidFill>
                  <a:schemeClr val="tx1"/>
                </a:solidFill>
              </a:rPr>
              <a:t>Sync{</a:t>
            </a:r>
            <a:r>
              <a:rPr lang="en-US" sz="1000" dirty="0" err="1">
                <a:solidFill>
                  <a:schemeClr val="tx1"/>
                </a:solidFill>
              </a:rPr>
              <a:t>calc</a:t>
            </a:r>
            <a:r>
              <a:rPr lang="en-US" sz="1000" dirty="0">
                <a:solidFill>
                  <a:schemeClr val="tx1"/>
                </a:solidFill>
              </a:rPr>
              <a:t> transformer}</a:t>
            </a:r>
          </a:p>
          <a:p>
            <a:r>
              <a:rPr lang="en-US" sz="1000" dirty="0" err="1">
                <a:solidFill>
                  <a:schemeClr val="tx1"/>
                </a:solidFill>
                <a:sym typeface="Wingdings"/>
              </a:rPr>
              <a:t>List.findC</a:t>
            </a:r>
            <a:r>
              <a:rPr lang="en-US" sz="1000" dirty="0">
                <a:solidFill>
                  <a:schemeClr val="tx1"/>
                </a:solidFill>
                <a:sym typeface="Wingdings"/>
              </a:rPr>
              <a:t>..</a:t>
            </a:r>
          </a:p>
          <a:p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8369" y="814915"/>
            <a:ext cx="736099" cy="276999"/>
          </a:xfrm>
          <a:prstGeom prst="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chemeClr val="tx1"/>
                </a:solidFill>
                <a:latin typeface="Arial"/>
                <a:cs typeface="Arial"/>
              </a:rPr>
              <a:t>AdrList</a:t>
            </a:r>
            <a:endParaRPr lang="en-US" sz="12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88627" y="1312995"/>
            <a:ext cx="1473353" cy="5956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 smtClean="0">
                <a:solidFill>
                  <a:schemeClr val="tx1"/>
                </a:solidFill>
                <a:sym typeface="Wingdings"/>
              </a:rPr>
              <a:t>createInnerGraphics</a:t>
            </a:r>
            <a:r>
              <a:rPr lang="en-US" sz="1000" dirty="0" smtClean="0">
                <a:solidFill>
                  <a:schemeClr val="tx1"/>
                </a:solidFill>
                <a:sym typeface="Wingdings"/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  <a:sym typeface="Wingdings"/>
              </a:rPr>
              <a:t>Sync {create or get Graphics }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435609" y="2189959"/>
            <a:ext cx="1435062" cy="106909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>
                <a:solidFill>
                  <a:schemeClr val="tx1"/>
                </a:solidFill>
              </a:rPr>
              <a:t>paintComponent</a:t>
            </a:r>
            <a:r>
              <a:rPr lang="en-US" sz="1000" dirty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>
                <a:solidFill>
                  <a:schemeClr val="tx1"/>
                </a:solidFill>
              </a:rPr>
              <a:t>Sync {</a:t>
            </a:r>
            <a:r>
              <a:rPr lang="en-US" sz="1000" dirty="0" err="1">
                <a:solidFill>
                  <a:schemeClr val="tx1"/>
                </a:solidFill>
              </a:rPr>
              <a:t>paintComponentHist</a:t>
            </a:r>
            <a:r>
              <a:rPr lang="en-US" sz="1000" dirty="0">
                <a:solidFill>
                  <a:schemeClr val="tx1"/>
                </a:solidFill>
              </a:rPr>
              <a:t>}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5800" y="186241"/>
            <a:ext cx="7774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Plot </a:t>
            </a:r>
            <a:r>
              <a:rPr lang="en-US" dirty="0" err="1" smtClean="0"/>
              <a:t>SyncLock</a:t>
            </a:r>
            <a:r>
              <a:rPr lang="en-US" dirty="0" smtClean="0"/>
              <a:t>: Main Synchronize 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3932465" y="1312995"/>
            <a:ext cx="1420096" cy="59566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dataCallback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Sync {</a:t>
            </a:r>
            <a:r>
              <a:rPr lang="en-US" sz="1000" dirty="0" err="1" smtClean="0">
                <a:solidFill>
                  <a:schemeClr val="tx1"/>
                </a:solidFill>
              </a:rPr>
              <a:t>evalFilter</a:t>
            </a:r>
            <a:r>
              <a:rPr lang="en-US" sz="1000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drawData</a:t>
            </a:r>
            <a:r>
              <a:rPr lang="en-US" sz="1000" dirty="0" smtClean="0">
                <a:solidFill>
                  <a:schemeClr val="tx1"/>
                </a:solidFill>
              </a:rPr>
              <a:t>}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13070" y="790623"/>
            <a:ext cx="1236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/>
                <a:cs typeface="Arial"/>
              </a:rPr>
              <a:t>DataContainer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3932465" y="3289102"/>
            <a:ext cx="1420096" cy="59566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print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Sync {all}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3932465" y="2196088"/>
            <a:ext cx="1420096" cy="59566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paintComponent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Sync {</a:t>
            </a:r>
            <a:r>
              <a:rPr lang="en-US" sz="1000" dirty="0" err="1" smtClean="0">
                <a:solidFill>
                  <a:schemeClr val="tx1"/>
                </a:solidFill>
              </a:rPr>
              <a:t>drawData</a:t>
            </a:r>
            <a:r>
              <a:rPr lang="en-US" sz="1000" dirty="0" smtClean="0">
                <a:solidFill>
                  <a:schemeClr val="tx1"/>
                </a:solidFill>
              </a:rPr>
              <a:t>}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424433" y="2196087"/>
            <a:ext cx="1473353" cy="7734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 smtClean="0">
                <a:solidFill>
                  <a:schemeClr val="tx1"/>
                </a:solidFill>
                <a:sym typeface="Wingdings"/>
              </a:rPr>
              <a:t>paintComponent</a:t>
            </a:r>
            <a:r>
              <a:rPr lang="en-US" sz="1000" dirty="0" smtClean="0">
                <a:solidFill>
                  <a:schemeClr val="tx1"/>
                </a:solidFill>
                <a:sym typeface="Wingdings"/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  <a:sym typeface="Wingdings"/>
              </a:rPr>
              <a:t>Sync {inner Graphics clear }</a:t>
            </a:r>
          </a:p>
          <a:p>
            <a:r>
              <a:rPr lang="en-US" sz="1000" dirty="0" err="1" smtClean="0">
                <a:solidFill>
                  <a:schemeClr val="tx1"/>
                </a:solidFill>
                <a:sym typeface="Wingdings"/>
              </a:rPr>
              <a:t>Adr.paintComponent</a:t>
            </a:r>
            <a:r>
              <a:rPr lang="en-US" sz="1000" dirty="0" smtClean="0">
                <a:solidFill>
                  <a:schemeClr val="tx1"/>
                </a:solidFill>
                <a:sym typeface="Wingdings"/>
              </a:rPr>
              <a:t>()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745195" y="2549052"/>
            <a:ext cx="566503" cy="242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353333" y="2382085"/>
            <a:ext cx="730972" cy="2857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5706706" y="3289102"/>
            <a:ext cx="1420096" cy="59566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update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Sync {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Clear()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Check() }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5706706" y="4117594"/>
            <a:ext cx="1420096" cy="59566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cancel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Sync {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Clear() }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5706706" y="4930733"/>
            <a:ext cx="1420096" cy="59566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print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Sync {all}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7452721" y="4930733"/>
            <a:ext cx="1420096" cy="59566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print</a:t>
            </a:r>
            <a:r>
              <a:rPr lang="en-US" sz="1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Sync {all}</a:t>
            </a:r>
            <a:endParaRPr lang="en-US" sz="10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371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3963" y="473306"/>
            <a:ext cx="1937700" cy="193899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Callback: new </a:t>
            </a:r>
            <a:r>
              <a:rPr lang="en-US" sz="1200" b="1" dirty="0" err="1" smtClean="0">
                <a:latin typeface="Arial"/>
                <a:cs typeface="Arial"/>
              </a:rPr>
              <a:t>hist</a:t>
            </a:r>
            <a:r>
              <a:rPr lang="en-US" sz="1200" b="1" dirty="0" smtClean="0">
                <a:latin typeface="Arial"/>
                <a:cs typeface="Arial"/>
              </a:rPr>
              <a:t> data:</a:t>
            </a:r>
          </a:p>
          <a:p>
            <a:r>
              <a:rPr lang="en-US" sz="1200" dirty="0" smtClean="0">
                <a:latin typeface="Arial"/>
                <a:cs typeface="Arial"/>
              </a:rPr>
              <a:t>If HIST{</a:t>
            </a:r>
          </a:p>
          <a:p>
            <a:r>
              <a:rPr lang="en-US" sz="1200" dirty="0" smtClean="0">
                <a:latin typeface="Arial"/>
                <a:cs typeface="Arial"/>
              </a:rPr>
              <a:t>    </a:t>
            </a:r>
            <a:r>
              <a:rPr lang="en-US" sz="1200" dirty="0" err="1">
                <a:latin typeface="Arial"/>
                <a:cs typeface="Arial"/>
              </a:rPr>
              <a:t>recalc</a:t>
            </a:r>
            <a:r>
              <a:rPr lang="en-US" sz="1200" dirty="0">
                <a:latin typeface="Arial"/>
                <a:cs typeface="Arial"/>
              </a:rPr>
              <a:t>(block)</a:t>
            </a:r>
          </a:p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 draw </a:t>
            </a:r>
            <a:r>
              <a:rPr lang="en-US" sz="1200" dirty="0">
                <a:latin typeface="Arial"/>
                <a:cs typeface="Arial"/>
              </a:rPr>
              <a:t>this </a:t>
            </a:r>
            <a:r>
              <a:rPr lang="en-US" sz="1200" dirty="0" smtClean="0">
                <a:latin typeface="Arial"/>
                <a:cs typeface="Arial"/>
              </a:rPr>
              <a:t>block</a:t>
            </a:r>
          </a:p>
          <a:p>
            <a:r>
              <a:rPr lang="en-US" sz="1200" dirty="0" smtClean="0">
                <a:latin typeface="Arial"/>
                <a:cs typeface="Arial"/>
              </a:rPr>
              <a:t>    </a:t>
            </a:r>
            <a:r>
              <a:rPr lang="en-US" sz="1200" dirty="0" err="1" smtClean="0">
                <a:latin typeface="Arial"/>
                <a:cs typeface="Arial"/>
              </a:rPr>
              <a:t>scheduleRepaint</a:t>
            </a:r>
            <a:r>
              <a:rPr lang="en-US" sz="1200" dirty="0" smtClean="0">
                <a:latin typeface="Arial"/>
                <a:cs typeface="Arial"/>
              </a:rPr>
              <a:t>()</a:t>
            </a:r>
            <a:endParaRPr lang="en-US" sz="1200" dirty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} if XY {</a:t>
            </a:r>
          </a:p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 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err="1">
                <a:latin typeface="Arial"/>
                <a:cs typeface="Arial"/>
              </a:rPr>
              <a:t>recalc</a:t>
            </a:r>
            <a:r>
              <a:rPr lang="en-US" sz="1200" dirty="0">
                <a:latin typeface="Arial"/>
                <a:cs typeface="Arial"/>
              </a:rPr>
              <a:t>(block</a:t>
            </a:r>
            <a:r>
              <a:rPr lang="en-US" sz="1200" dirty="0" smtClean="0">
                <a:latin typeface="Arial"/>
                <a:cs typeface="Arial"/>
              </a:rPr>
              <a:t>)</a:t>
            </a:r>
          </a:p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 if </a:t>
            </a:r>
            <a:r>
              <a:rPr lang="en-US" sz="1200" dirty="0" err="1" smtClean="0">
                <a:latin typeface="Arial"/>
                <a:cs typeface="Arial"/>
              </a:rPr>
              <a:t>refNew</a:t>
            </a:r>
            <a:r>
              <a:rPr lang="en-US" sz="1200" dirty="0" smtClean="0">
                <a:latin typeface="Arial"/>
                <a:cs typeface="Arial"/>
              </a:rPr>
              <a:t>: </a:t>
            </a:r>
            <a:r>
              <a:rPr lang="en-US" sz="1200" dirty="0" err="1" smtClean="0">
                <a:latin typeface="Arial"/>
                <a:cs typeface="Arial"/>
              </a:rPr>
              <a:t>genPointsXY</a:t>
            </a:r>
            <a:endParaRPr lang="en-US" sz="1200" dirty="0" smtClean="0">
              <a:latin typeface="Arial"/>
              <a:cs typeface="Arial"/>
            </a:endParaRPr>
          </a:p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     </a:t>
            </a:r>
            <a:r>
              <a:rPr lang="en-US" sz="1200" dirty="0" err="1" smtClean="0">
                <a:latin typeface="Arial"/>
                <a:cs typeface="Arial"/>
              </a:rPr>
              <a:t>scheduleClearPlot</a:t>
            </a:r>
            <a:r>
              <a:rPr lang="en-US" sz="1200" dirty="0" smtClean="0">
                <a:latin typeface="Arial"/>
                <a:cs typeface="Arial"/>
              </a:rPr>
              <a:t>()</a:t>
            </a:r>
          </a:p>
          <a:p>
            <a:r>
              <a:rPr lang="en-US" sz="1200" dirty="0" smtClean="0">
                <a:latin typeface="Arial"/>
                <a:cs typeface="Arial"/>
              </a:rPr>
              <a:t>}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9879" y="473306"/>
            <a:ext cx="2040267" cy="46166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Plot update: new X scale:</a:t>
            </a:r>
          </a:p>
          <a:p>
            <a:r>
              <a:rPr lang="en-US" sz="1200" dirty="0" err="1" smtClean="0">
                <a:latin typeface="Arial"/>
                <a:cs typeface="Arial"/>
              </a:rPr>
              <a:t>scheduleRecalc</a:t>
            </a:r>
            <a:r>
              <a:rPr lang="en-US" sz="1200" dirty="0" smtClean="0">
                <a:latin typeface="Arial"/>
                <a:cs typeface="Arial"/>
              </a:rPr>
              <a:t>()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95795" y="473306"/>
            <a:ext cx="1544413" cy="646331"/>
          </a:xfrm>
          <a:prstGeom prst="rect">
            <a:avLst/>
          </a:prstGeom>
          <a:noFill/>
          <a:ln>
            <a:solidFill>
              <a:srgbClr val="7F7F7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User: new scaling:</a:t>
            </a:r>
          </a:p>
          <a:p>
            <a:r>
              <a:rPr lang="en-US" sz="1200" dirty="0" err="1">
                <a:latin typeface="Arial"/>
                <a:cs typeface="Arial"/>
              </a:rPr>
              <a:t>scheduleRecalc</a:t>
            </a:r>
            <a:r>
              <a:rPr lang="en-US" sz="1200" dirty="0">
                <a:latin typeface="Arial"/>
                <a:cs typeface="Arial"/>
              </a:rPr>
              <a:t>()</a:t>
            </a:r>
          </a:p>
          <a:p>
            <a:endParaRPr lang="en-US" sz="12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9986" y="473306"/>
            <a:ext cx="2339853" cy="830997"/>
          </a:xfrm>
          <a:prstGeom prst="rect">
            <a:avLst/>
          </a:prstGeom>
          <a:noFill/>
          <a:ln>
            <a:solidFill>
              <a:srgbClr val="7F7F7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rgbClr val="000000"/>
                </a:solidFill>
                <a:latin typeface="Arial"/>
                <a:cs typeface="Arial"/>
              </a:rPr>
              <a:t>HIST.Callback</a:t>
            </a:r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: new act value:</a:t>
            </a:r>
          </a:p>
          <a:p>
            <a:r>
              <a:rPr lang="en-US" sz="1200" dirty="0" smtClean="0">
                <a:latin typeface="Arial"/>
                <a:cs typeface="Arial"/>
              </a:rPr>
              <a:t>Get new value</a:t>
            </a:r>
          </a:p>
          <a:p>
            <a:r>
              <a:rPr lang="en-US" sz="1200" dirty="0">
                <a:latin typeface="Arial"/>
                <a:cs typeface="Arial"/>
              </a:rPr>
              <a:t>Clear old value</a:t>
            </a:r>
          </a:p>
          <a:p>
            <a:r>
              <a:rPr lang="en-US" sz="1200" dirty="0" smtClean="0">
                <a:latin typeface="Arial"/>
                <a:cs typeface="Arial"/>
              </a:rPr>
              <a:t>Draw new value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9879" y="2763469"/>
            <a:ext cx="1493543" cy="64633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/>
                <a:cs typeface="Arial"/>
              </a:rPr>
              <a:t>HIST.recal</a:t>
            </a:r>
            <a:r>
              <a:rPr lang="en-US" sz="1200" b="1" dirty="0" smtClean="0">
                <a:latin typeface="Arial"/>
                <a:cs typeface="Arial"/>
              </a:rPr>
              <a:t>():</a:t>
            </a:r>
          </a:p>
          <a:p>
            <a:r>
              <a:rPr lang="en-US" sz="1200" dirty="0" smtClean="0">
                <a:latin typeface="Arial"/>
                <a:cs typeface="Arial"/>
              </a:rPr>
              <a:t>Invalidate all points</a:t>
            </a:r>
          </a:p>
          <a:p>
            <a:r>
              <a:rPr lang="en-US" sz="1200" dirty="0" smtClean="0">
                <a:latin typeface="Arial"/>
                <a:cs typeface="Arial"/>
              </a:rPr>
              <a:t>Check()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39879" y="3823038"/>
            <a:ext cx="1544012" cy="83099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/>
                <a:cs typeface="Arial"/>
              </a:rPr>
              <a:t>HISTXY.recalc</a:t>
            </a:r>
            <a:r>
              <a:rPr lang="en-US" sz="1200" b="1" dirty="0" smtClean="0">
                <a:latin typeface="Arial"/>
                <a:cs typeface="Arial"/>
              </a:rPr>
              <a:t>():</a:t>
            </a:r>
          </a:p>
          <a:p>
            <a:r>
              <a:rPr lang="en-US" sz="1200" dirty="0" smtClean="0">
                <a:latin typeface="Arial"/>
                <a:cs typeface="Arial"/>
              </a:rPr>
              <a:t>Invalidate XY points</a:t>
            </a:r>
          </a:p>
          <a:p>
            <a:r>
              <a:rPr lang="en-US" sz="1200" dirty="0" err="1">
                <a:latin typeface="Arial"/>
                <a:cs typeface="Arial"/>
              </a:rPr>
              <a:t>Super.recalc</a:t>
            </a:r>
            <a:r>
              <a:rPr lang="en-US" sz="1200" dirty="0">
                <a:latin typeface="Arial"/>
                <a:cs typeface="Arial"/>
              </a:rPr>
              <a:t>()</a:t>
            </a:r>
          </a:p>
          <a:p>
            <a:endParaRPr lang="en-US" sz="1200" dirty="0" smtClean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9986" y="1690644"/>
            <a:ext cx="2545138" cy="1200329"/>
          </a:xfrm>
          <a:prstGeom prst="rect">
            <a:avLst/>
          </a:prstGeom>
          <a:noFill/>
          <a:ln>
            <a:solidFill>
              <a:srgbClr val="7F7F7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rgbClr val="000000"/>
                </a:solidFill>
                <a:latin typeface="Arial"/>
                <a:cs typeface="Arial"/>
              </a:rPr>
              <a:t>HISTXY.Callback</a:t>
            </a:r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: new act value:</a:t>
            </a:r>
          </a:p>
          <a:p>
            <a:r>
              <a:rPr lang="en-US" sz="1200" dirty="0">
                <a:latin typeface="Arial"/>
                <a:cs typeface="Arial"/>
              </a:rPr>
              <a:t>Get new value</a:t>
            </a:r>
          </a:p>
          <a:p>
            <a:r>
              <a:rPr lang="en-US" sz="1200" dirty="0" smtClean="0">
                <a:latin typeface="Arial"/>
                <a:cs typeface="Arial"/>
              </a:rPr>
              <a:t>If </a:t>
            </a:r>
            <a:r>
              <a:rPr lang="en-US" sz="1200" dirty="0" err="1" smtClean="0">
                <a:latin typeface="Arial"/>
                <a:cs typeface="Arial"/>
              </a:rPr>
              <a:t>refFresh</a:t>
            </a:r>
            <a:r>
              <a:rPr lang="en-US" sz="1200" dirty="0" smtClean="0">
                <a:latin typeface="Arial"/>
                <a:cs typeface="Arial"/>
              </a:rPr>
              <a:t> {</a:t>
            </a:r>
          </a:p>
          <a:p>
            <a:r>
              <a:rPr lang="en-US" sz="1200" dirty="0" smtClean="0">
                <a:latin typeface="Arial"/>
                <a:cs typeface="Arial"/>
              </a:rPr>
              <a:t>    Clear old value</a:t>
            </a:r>
          </a:p>
          <a:p>
            <a:r>
              <a:rPr lang="en-US" sz="1200" dirty="0" smtClean="0">
                <a:latin typeface="Arial"/>
                <a:cs typeface="Arial"/>
              </a:rPr>
              <a:t>    Draw new value</a:t>
            </a:r>
          </a:p>
          <a:p>
            <a:r>
              <a:rPr lang="en-US" sz="1200" dirty="0">
                <a:latin typeface="Arial"/>
                <a:cs typeface="Arial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95795" y="3409800"/>
            <a:ext cx="2228870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F7F7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rgbClr val="000000"/>
                </a:solidFill>
                <a:latin typeface="Arial"/>
                <a:cs typeface="Arial"/>
              </a:rPr>
              <a:t>Plot.paintComponent</a:t>
            </a:r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: </a:t>
            </a:r>
          </a:p>
          <a:p>
            <a:r>
              <a:rPr lang="en-US" sz="1200" dirty="0" smtClean="0">
                <a:latin typeface="Arial"/>
                <a:cs typeface="Arial"/>
              </a:rPr>
              <a:t>If </a:t>
            </a:r>
            <a:r>
              <a:rPr lang="en-US" sz="1200" dirty="0" err="1" smtClean="0">
                <a:latin typeface="Arial"/>
                <a:cs typeface="Arial"/>
              </a:rPr>
              <a:t>scheduleClearPlot</a:t>
            </a:r>
            <a:r>
              <a:rPr lang="en-US" sz="1200" dirty="0" smtClean="0">
                <a:latin typeface="Arial"/>
                <a:cs typeface="Arial"/>
              </a:rPr>
              <a:t> {</a:t>
            </a:r>
          </a:p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 </a:t>
            </a:r>
            <a:r>
              <a:rPr lang="en-US" sz="1200" dirty="0" err="1" smtClean="0">
                <a:latin typeface="Arial"/>
                <a:cs typeface="Arial"/>
              </a:rPr>
              <a:t>channels.plotWasCleared</a:t>
            </a:r>
            <a:r>
              <a:rPr lang="en-US" sz="1200" dirty="0" smtClean="0">
                <a:latin typeface="Arial"/>
                <a:cs typeface="Arial"/>
              </a:rPr>
              <a:t>()</a:t>
            </a:r>
          </a:p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 clear canvas }</a:t>
            </a:r>
          </a:p>
          <a:p>
            <a:r>
              <a:rPr lang="en-US" sz="1200" dirty="0" smtClean="0">
                <a:latin typeface="Arial"/>
                <a:cs typeface="Arial"/>
              </a:rPr>
              <a:t>If </a:t>
            </a:r>
            <a:r>
              <a:rPr lang="en-US" sz="1200" dirty="0" err="1" smtClean="0">
                <a:latin typeface="Arial"/>
                <a:cs typeface="Arial"/>
              </a:rPr>
              <a:t>scheduleRecalc</a:t>
            </a:r>
            <a:r>
              <a:rPr lang="en-US" sz="1200" dirty="0" smtClean="0">
                <a:latin typeface="Arial"/>
                <a:cs typeface="Arial"/>
              </a:rPr>
              <a:t> {</a:t>
            </a:r>
          </a:p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 </a:t>
            </a:r>
            <a:r>
              <a:rPr lang="en-US" sz="1200" dirty="0" err="1" smtClean="0">
                <a:latin typeface="Arial"/>
                <a:cs typeface="Arial"/>
              </a:rPr>
              <a:t>channels.recalc</a:t>
            </a:r>
            <a:r>
              <a:rPr lang="en-US" sz="1200" dirty="0" smtClean="0">
                <a:latin typeface="Arial"/>
                <a:cs typeface="Arial"/>
              </a:rPr>
              <a:t>() }</a:t>
            </a:r>
          </a:p>
          <a:p>
            <a:r>
              <a:rPr lang="en-US" sz="1200" dirty="0">
                <a:latin typeface="Arial"/>
                <a:cs typeface="Arial"/>
              </a:rPr>
              <a:t>If </a:t>
            </a:r>
            <a:r>
              <a:rPr lang="en-US" sz="1200" dirty="0" err="1">
                <a:latin typeface="Arial"/>
                <a:cs typeface="Arial"/>
              </a:rPr>
              <a:t>scheduleClearPlot</a:t>
            </a:r>
            <a:r>
              <a:rPr lang="en-US" sz="1200" dirty="0">
                <a:latin typeface="Arial"/>
                <a:cs typeface="Arial"/>
              </a:rPr>
              <a:t> {</a:t>
            </a:r>
          </a:p>
          <a:p>
            <a:r>
              <a:rPr lang="en-US" sz="1200" dirty="0" smtClean="0">
                <a:latin typeface="Arial"/>
                <a:cs typeface="Arial"/>
              </a:rPr>
              <a:t>   </a:t>
            </a:r>
            <a:r>
              <a:rPr lang="en-US" sz="1200" dirty="0" err="1" smtClean="0">
                <a:latin typeface="Arial"/>
                <a:cs typeface="Arial"/>
              </a:rPr>
              <a:t>channels.paintComponent</a:t>
            </a:r>
            <a:r>
              <a:rPr lang="en-US" sz="1200" dirty="0" smtClean="0">
                <a:latin typeface="Arial"/>
                <a:cs typeface="Arial"/>
              </a:rPr>
              <a:t>()</a:t>
            </a:r>
          </a:p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</a:t>
            </a:r>
            <a:r>
              <a:rPr lang="en-US" sz="1200" dirty="0" err="1" smtClean="0">
                <a:latin typeface="Arial"/>
                <a:cs typeface="Arial"/>
              </a:rPr>
              <a:t>drawImage</a:t>
            </a:r>
            <a:endParaRPr lang="en-US" sz="1200" dirty="0" smtClean="0">
              <a:latin typeface="Arial"/>
              <a:cs typeface="Arial"/>
            </a:endParaRPr>
          </a:p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 x/y </a:t>
            </a:r>
            <a:r>
              <a:rPr lang="en-US" sz="1200" dirty="0" err="1" smtClean="0">
                <a:latin typeface="Arial"/>
                <a:cs typeface="Arial"/>
              </a:rPr>
              <a:t>scale.paintComponent</a:t>
            </a:r>
            <a:r>
              <a:rPr lang="en-US" sz="1200" dirty="0" smtClean="0">
                <a:latin typeface="Arial"/>
                <a:cs typeface="Arial"/>
              </a:rPr>
              <a:t>()</a:t>
            </a:r>
          </a:p>
          <a:p>
            <a:r>
              <a:rPr lang="en-US" sz="1200" dirty="0" smtClean="0">
                <a:latin typeface="Arial"/>
                <a:cs typeface="Arial"/>
              </a:rPr>
              <a:t>Paint selection area</a:t>
            </a:r>
          </a:p>
          <a:p>
            <a:r>
              <a:rPr lang="en-US" sz="1200" dirty="0" smtClean="0">
                <a:latin typeface="Arial"/>
                <a:cs typeface="Arial"/>
              </a:rPr>
              <a:t>Paint title, legend, time range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2021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44614" y="2869561"/>
            <a:ext cx="846648" cy="11122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PlotHist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429720" y="1238280"/>
            <a:ext cx="846648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AdrList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616684" y="1238280"/>
            <a:ext cx="1039876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ChannelList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616684" y="5347549"/>
            <a:ext cx="1039876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ChannelList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10768" y="1238280"/>
            <a:ext cx="800995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Channel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10768" y="2502901"/>
            <a:ext cx="800995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Channel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10768" y="3767522"/>
            <a:ext cx="800995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Channel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10768" y="5347549"/>
            <a:ext cx="800995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Channel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267525" y="1238280"/>
            <a:ext cx="1039876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DataContainer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267525" y="2502901"/>
            <a:ext cx="1039876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DataContainer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267525" y="3767522"/>
            <a:ext cx="1039876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DataContainer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267525" y="5347549"/>
            <a:ext cx="1039876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DataContainer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117" idx="3"/>
            <a:endCxn id="5" idx="1"/>
          </p:cNvCxnSpPr>
          <p:nvPr/>
        </p:nvCxnSpPr>
        <p:spPr>
          <a:xfrm>
            <a:off x="1103010" y="1794389"/>
            <a:ext cx="326710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6" idx="3"/>
            <a:endCxn id="6" idx="1"/>
          </p:cNvCxnSpPr>
          <p:nvPr/>
        </p:nvCxnSpPr>
        <p:spPr>
          <a:xfrm>
            <a:off x="2276368" y="1794391"/>
            <a:ext cx="3403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67" idx="3"/>
            <a:endCxn id="7" idx="1"/>
          </p:cNvCxnSpPr>
          <p:nvPr/>
        </p:nvCxnSpPr>
        <p:spPr>
          <a:xfrm>
            <a:off x="2276368" y="2071390"/>
            <a:ext cx="340316" cy="383227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3"/>
            <a:endCxn id="8" idx="1"/>
          </p:cNvCxnSpPr>
          <p:nvPr/>
        </p:nvCxnSpPr>
        <p:spPr>
          <a:xfrm>
            <a:off x="3656560" y="1794391"/>
            <a:ext cx="4542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  <a:endCxn id="11" idx="1"/>
          </p:cNvCxnSpPr>
          <p:nvPr/>
        </p:nvCxnSpPr>
        <p:spPr>
          <a:xfrm>
            <a:off x="3656560" y="5903660"/>
            <a:ext cx="4542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stCxn id="6" idx="3"/>
            <a:endCxn id="9" idx="1"/>
          </p:cNvCxnSpPr>
          <p:nvPr/>
        </p:nvCxnSpPr>
        <p:spPr>
          <a:xfrm>
            <a:off x="3656560" y="1794391"/>
            <a:ext cx="454208" cy="1264621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6" idx="3"/>
            <a:endCxn id="10" idx="1"/>
          </p:cNvCxnSpPr>
          <p:nvPr/>
        </p:nvCxnSpPr>
        <p:spPr>
          <a:xfrm>
            <a:off x="3656560" y="1794391"/>
            <a:ext cx="454208" cy="252924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3"/>
            <a:endCxn id="12" idx="1"/>
          </p:cNvCxnSpPr>
          <p:nvPr/>
        </p:nvCxnSpPr>
        <p:spPr>
          <a:xfrm>
            <a:off x="4911763" y="1794391"/>
            <a:ext cx="35576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3"/>
            <a:endCxn id="13" idx="1"/>
          </p:cNvCxnSpPr>
          <p:nvPr/>
        </p:nvCxnSpPr>
        <p:spPr>
          <a:xfrm>
            <a:off x="4911763" y="3059012"/>
            <a:ext cx="35576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0" idx="3"/>
            <a:endCxn id="14" idx="1"/>
          </p:cNvCxnSpPr>
          <p:nvPr/>
        </p:nvCxnSpPr>
        <p:spPr>
          <a:xfrm>
            <a:off x="4911763" y="4323633"/>
            <a:ext cx="35576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1" idx="3"/>
            <a:endCxn id="15" idx="1"/>
          </p:cNvCxnSpPr>
          <p:nvPr/>
        </p:nvCxnSpPr>
        <p:spPr>
          <a:xfrm>
            <a:off x="4911763" y="5903660"/>
            <a:ext cx="35576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6800545" y="2836189"/>
            <a:ext cx="1724971" cy="1240367"/>
            <a:chOff x="522929" y="3255433"/>
            <a:chExt cx="1724971" cy="1240367"/>
          </a:xfrm>
        </p:grpSpPr>
        <p:sp>
          <p:nvSpPr>
            <p:cNvPr id="47" name="Rectangle 46"/>
            <p:cNvSpPr/>
            <p:nvPr/>
          </p:nvSpPr>
          <p:spPr>
            <a:xfrm>
              <a:off x="522929" y="3255433"/>
              <a:ext cx="1724971" cy="124036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V="1">
              <a:off x="774700" y="3381160"/>
              <a:ext cx="4233" cy="911440"/>
            </a:xfrm>
            <a:prstGeom prst="straightConnector1">
              <a:avLst/>
            </a:prstGeom>
            <a:ln w="19050" cmpd="sng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774700" y="4292600"/>
              <a:ext cx="1337733" cy="0"/>
            </a:xfrm>
            <a:prstGeom prst="straightConnector1">
              <a:avLst/>
            </a:prstGeom>
            <a:ln w="19050" cmpd="sng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 52"/>
            <p:cNvSpPr/>
            <p:nvPr/>
          </p:nvSpPr>
          <p:spPr>
            <a:xfrm>
              <a:off x="863600" y="3583110"/>
              <a:ext cx="1227667" cy="236275"/>
            </a:xfrm>
            <a:custGeom>
              <a:avLst/>
              <a:gdLst>
                <a:gd name="connsiteX0" fmla="*/ 0 w 1227667"/>
                <a:gd name="connsiteY0" fmla="*/ 104123 h 236275"/>
                <a:gd name="connsiteX1" fmla="*/ 262467 w 1227667"/>
                <a:gd name="connsiteY1" fmla="*/ 99890 h 236275"/>
                <a:gd name="connsiteX2" fmla="*/ 427567 w 1227667"/>
                <a:gd name="connsiteY2" fmla="*/ 2523 h 236275"/>
                <a:gd name="connsiteX3" fmla="*/ 596900 w 1227667"/>
                <a:gd name="connsiteY3" fmla="*/ 40623 h 236275"/>
                <a:gd name="connsiteX4" fmla="*/ 668867 w 1227667"/>
                <a:gd name="connsiteY4" fmla="*/ 167623 h 236275"/>
                <a:gd name="connsiteX5" fmla="*/ 914400 w 1227667"/>
                <a:gd name="connsiteY5" fmla="*/ 235357 h 236275"/>
                <a:gd name="connsiteX6" fmla="*/ 1227667 w 1227667"/>
                <a:gd name="connsiteY6" fmla="*/ 121057 h 23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7667" h="236275">
                  <a:moveTo>
                    <a:pt x="0" y="104123"/>
                  </a:moveTo>
                  <a:cubicBezTo>
                    <a:pt x="95603" y="110473"/>
                    <a:pt x="191206" y="116823"/>
                    <a:pt x="262467" y="99890"/>
                  </a:cubicBezTo>
                  <a:cubicBezTo>
                    <a:pt x="333728" y="82957"/>
                    <a:pt x="371828" y="12401"/>
                    <a:pt x="427567" y="2523"/>
                  </a:cubicBezTo>
                  <a:cubicBezTo>
                    <a:pt x="483306" y="-7355"/>
                    <a:pt x="556683" y="13106"/>
                    <a:pt x="596900" y="40623"/>
                  </a:cubicBezTo>
                  <a:cubicBezTo>
                    <a:pt x="637117" y="68140"/>
                    <a:pt x="615950" y="135167"/>
                    <a:pt x="668867" y="167623"/>
                  </a:cubicBezTo>
                  <a:cubicBezTo>
                    <a:pt x="721784" y="200079"/>
                    <a:pt x="821267" y="243118"/>
                    <a:pt x="914400" y="235357"/>
                  </a:cubicBezTo>
                  <a:cubicBezTo>
                    <a:pt x="1007533" y="227596"/>
                    <a:pt x="1227667" y="121057"/>
                    <a:pt x="1227667" y="121057"/>
                  </a:cubicBez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863600" y="3471333"/>
              <a:ext cx="1248833" cy="647700"/>
            </a:xfrm>
            <a:custGeom>
              <a:avLst/>
              <a:gdLst>
                <a:gd name="connsiteX0" fmla="*/ 0 w 1248833"/>
                <a:gd name="connsiteY0" fmla="*/ 647700 h 647700"/>
                <a:gd name="connsiteX1" fmla="*/ 152400 w 1248833"/>
                <a:gd name="connsiteY1" fmla="*/ 546100 h 647700"/>
                <a:gd name="connsiteX2" fmla="*/ 309033 w 1248833"/>
                <a:gd name="connsiteY2" fmla="*/ 558800 h 647700"/>
                <a:gd name="connsiteX3" fmla="*/ 512233 w 1248833"/>
                <a:gd name="connsiteY3" fmla="*/ 491067 h 647700"/>
                <a:gd name="connsiteX4" fmla="*/ 668867 w 1248833"/>
                <a:gd name="connsiteY4" fmla="*/ 550334 h 647700"/>
                <a:gd name="connsiteX5" fmla="*/ 859367 w 1248833"/>
                <a:gd name="connsiteY5" fmla="*/ 512234 h 647700"/>
                <a:gd name="connsiteX6" fmla="*/ 1092200 w 1248833"/>
                <a:gd name="connsiteY6" fmla="*/ 131234 h 647700"/>
                <a:gd name="connsiteX7" fmla="*/ 1248833 w 1248833"/>
                <a:gd name="connsiteY7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8833" h="647700">
                  <a:moveTo>
                    <a:pt x="0" y="647700"/>
                  </a:moveTo>
                  <a:cubicBezTo>
                    <a:pt x="50447" y="604308"/>
                    <a:pt x="100895" y="560917"/>
                    <a:pt x="152400" y="546100"/>
                  </a:cubicBezTo>
                  <a:cubicBezTo>
                    <a:pt x="203905" y="531283"/>
                    <a:pt x="249061" y="567972"/>
                    <a:pt x="309033" y="558800"/>
                  </a:cubicBezTo>
                  <a:cubicBezTo>
                    <a:pt x="369005" y="549628"/>
                    <a:pt x="452261" y="492478"/>
                    <a:pt x="512233" y="491067"/>
                  </a:cubicBezTo>
                  <a:cubicBezTo>
                    <a:pt x="572205" y="489656"/>
                    <a:pt x="611011" y="546806"/>
                    <a:pt x="668867" y="550334"/>
                  </a:cubicBezTo>
                  <a:cubicBezTo>
                    <a:pt x="726723" y="553862"/>
                    <a:pt x="788812" y="582084"/>
                    <a:pt x="859367" y="512234"/>
                  </a:cubicBezTo>
                  <a:cubicBezTo>
                    <a:pt x="929923" y="442384"/>
                    <a:pt x="1027289" y="216606"/>
                    <a:pt x="1092200" y="131234"/>
                  </a:cubicBezTo>
                  <a:cubicBezTo>
                    <a:pt x="1157111" y="45862"/>
                    <a:pt x="1248833" y="0"/>
                    <a:pt x="1248833" y="0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863600" y="4144067"/>
              <a:ext cx="1210733" cy="82733"/>
            </a:xfrm>
            <a:custGeom>
              <a:avLst/>
              <a:gdLst>
                <a:gd name="connsiteX0" fmla="*/ 0 w 1210733"/>
                <a:gd name="connsiteY0" fmla="*/ 46933 h 82733"/>
                <a:gd name="connsiteX1" fmla="*/ 177800 w 1210733"/>
                <a:gd name="connsiteY1" fmla="*/ 80800 h 82733"/>
                <a:gd name="connsiteX2" fmla="*/ 313267 w 1210733"/>
                <a:gd name="connsiteY2" fmla="*/ 46933 h 82733"/>
                <a:gd name="connsiteX3" fmla="*/ 397933 w 1210733"/>
                <a:gd name="connsiteY3" fmla="*/ 68100 h 82733"/>
                <a:gd name="connsiteX4" fmla="*/ 503767 w 1210733"/>
                <a:gd name="connsiteY4" fmla="*/ 80800 h 82733"/>
                <a:gd name="connsiteX5" fmla="*/ 774700 w 1210733"/>
                <a:gd name="connsiteY5" fmla="*/ 25766 h 82733"/>
                <a:gd name="connsiteX6" fmla="*/ 927100 w 1210733"/>
                <a:gd name="connsiteY6" fmla="*/ 55400 h 82733"/>
                <a:gd name="connsiteX7" fmla="*/ 1104900 w 1210733"/>
                <a:gd name="connsiteY7" fmla="*/ 366 h 82733"/>
                <a:gd name="connsiteX8" fmla="*/ 1210733 w 1210733"/>
                <a:gd name="connsiteY8" fmla="*/ 30000 h 8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0733" h="82733">
                  <a:moveTo>
                    <a:pt x="0" y="46933"/>
                  </a:moveTo>
                  <a:cubicBezTo>
                    <a:pt x="62794" y="63866"/>
                    <a:pt x="125589" y="80800"/>
                    <a:pt x="177800" y="80800"/>
                  </a:cubicBezTo>
                  <a:cubicBezTo>
                    <a:pt x="230011" y="80800"/>
                    <a:pt x="276578" y="49050"/>
                    <a:pt x="313267" y="46933"/>
                  </a:cubicBezTo>
                  <a:cubicBezTo>
                    <a:pt x="349956" y="44816"/>
                    <a:pt x="366183" y="62456"/>
                    <a:pt x="397933" y="68100"/>
                  </a:cubicBezTo>
                  <a:cubicBezTo>
                    <a:pt x="429683" y="73744"/>
                    <a:pt x="440973" y="87856"/>
                    <a:pt x="503767" y="80800"/>
                  </a:cubicBezTo>
                  <a:cubicBezTo>
                    <a:pt x="566561" y="73744"/>
                    <a:pt x="704145" y="29999"/>
                    <a:pt x="774700" y="25766"/>
                  </a:cubicBezTo>
                  <a:cubicBezTo>
                    <a:pt x="845255" y="21533"/>
                    <a:pt x="872067" y="59633"/>
                    <a:pt x="927100" y="55400"/>
                  </a:cubicBezTo>
                  <a:cubicBezTo>
                    <a:pt x="982133" y="51167"/>
                    <a:pt x="1057628" y="4599"/>
                    <a:pt x="1104900" y="366"/>
                  </a:cubicBezTo>
                  <a:cubicBezTo>
                    <a:pt x="1152172" y="-3867"/>
                    <a:pt x="1210733" y="30000"/>
                    <a:pt x="1210733" y="30000"/>
                  </a:cubicBezTo>
                </a:path>
              </a:pathLst>
            </a:cu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8" name="Elbow Connector 57"/>
          <p:cNvCxnSpPr>
            <a:stCxn id="90" idx="0"/>
          </p:cNvCxnSpPr>
          <p:nvPr/>
        </p:nvCxnSpPr>
        <p:spPr>
          <a:xfrm rot="5400000" flipH="1" flipV="1">
            <a:off x="6708393" y="4378011"/>
            <a:ext cx="1539992" cy="399085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102" idx="2"/>
          </p:cNvCxnSpPr>
          <p:nvPr/>
        </p:nvCxnSpPr>
        <p:spPr>
          <a:xfrm rot="16200000" flipH="1">
            <a:off x="7014373" y="2614976"/>
            <a:ext cx="813365" cy="284413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438167" y="1655891"/>
            <a:ext cx="838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F/D/*/P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438167" y="1932890"/>
            <a:ext cx="838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F/D/L/P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636549" y="1669791"/>
            <a:ext cx="838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F/D/1/P</a:t>
            </a:r>
          </a:p>
          <a:p>
            <a:r>
              <a:rPr lang="en-US" sz="1200" dirty="0" smtClean="0">
                <a:latin typeface="Courier"/>
                <a:cs typeface="Courier"/>
              </a:rPr>
              <a:t>F/D/2/P</a:t>
            </a:r>
          </a:p>
          <a:p>
            <a:r>
              <a:rPr lang="en-US" sz="1200" dirty="0" smtClean="0">
                <a:latin typeface="Courier"/>
                <a:cs typeface="Courier"/>
              </a:rPr>
              <a:t>F/D/3/P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711657" y="5765160"/>
            <a:ext cx="838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F/D/L/P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89129" y="5779060"/>
            <a:ext cx="838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F/D/L/P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098462" y="1718794"/>
            <a:ext cx="838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F/D/1/P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110768" y="2940568"/>
            <a:ext cx="838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F/D/2/P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123074" y="4162342"/>
            <a:ext cx="838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F/D/3/P</a:t>
            </a:r>
          </a:p>
        </p:txBody>
      </p:sp>
      <p:sp>
        <p:nvSpPr>
          <p:cNvPr id="90" name="Rounded Rectangle 89"/>
          <p:cNvSpPr/>
          <p:nvPr/>
        </p:nvSpPr>
        <p:spPr>
          <a:xfrm>
            <a:off x="6632862" y="5347549"/>
            <a:ext cx="1291970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DataContainerHist</a:t>
            </a:r>
            <a:endParaRPr lang="en-US" sz="1000" dirty="0">
              <a:solidFill>
                <a:schemeClr val="tx1"/>
              </a:solidFill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6307234" y="5837260"/>
            <a:ext cx="325630" cy="138498"/>
            <a:chOff x="2885819" y="1733134"/>
            <a:chExt cx="504923" cy="107906"/>
          </a:xfrm>
        </p:grpSpPr>
        <p:sp>
          <p:nvSpPr>
            <p:cNvPr id="93" name="Isosceles Triangle 92"/>
            <p:cNvSpPr/>
            <p:nvPr/>
          </p:nvSpPr>
          <p:spPr>
            <a:xfrm rot="16200000">
              <a:off x="2902816" y="1716137"/>
              <a:ext cx="107906" cy="141900"/>
            </a:xfrm>
            <a:prstGeom prst="triangle">
              <a:avLst/>
            </a:prstGeom>
            <a:noFill/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4" name="Straight Connector 93"/>
            <p:cNvCxnSpPr>
              <a:stCxn id="93" idx="3"/>
            </p:cNvCxnSpPr>
            <p:nvPr/>
          </p:nvCxnSpPr>
          <p:spPr>
            <a:xfrm>
              <a:off x="3027719" y="1787087"/>
              <a:ext cx="363023" cy="1951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Box 94"/>
          <p:cNvSpPr txBox="1"/>
          <p:nvPr/>
        </p:nvSpPr>
        <p:spPr>
          <a:xfrm>
            <a:off x="6667126" y="5800859"/>
            <a:ext cx="11663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Courier"/>
                <a:cs typeface="Courier"/>
              </a:rPr>
              <a:t>dataCallback</a:t>
            </a:r>
            <a:r>
              <a:rPr lang="en-US" sz="900" dirty="0" smtClean="0">
                <a:latin typeface="Courier"/>
                <a:cs typeface="Courier"/>
              </a:rPr>
              <a:t>()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657764" y="5980757"/>
            <a:ext cx="1282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Courier"/>
                <a:cs typeface="Courier"/>
              </a:rPr>
              <a:t>paintComponent</a:t>
            </a:r>
            <a:r>
              <a:rPr lang="en-US" sz="900" dirty="0" smtClean="0">
                <a:latin typeface="Courier"/>
                <a:cs typeface="Courier"/>
              </a:rPr>
              <a:t>()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6632864" y="1238280"/>
            <a:ext cx="1291970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DataContainerHist</a:t>
            </a:r>
            <a:endParaRPr lang="en-US" sz="1000" dirty="0">
              <a:solidFill>
                <a:schemeClr val="tx1"/>
              </a:solidFill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6307236" y="1727991"/>
            <a:ext cx="325630" cy="138498"/>
            <a:chOff x="2885819" y="1733134"/>
            <a:chExt cx="504923" cy="107906"/>
          </a:xfrm>
        </p:grpSpPr>
        <p:sp>
          <p:nvSpPr>
            <p:cNvPr id="104" name="Isosceles Triangle 103"/>
            <p:cNvSpPr/>
            <p:nvPr/>
          </p:nvSpPr>
          <p:spPr>
            <a:xfrm rot="16200000">
              <a:off x="2902816" y="1716137"/>
              <a:ext cx="107906" cy="141900"/>
            </a:xfrm>
            <a:prstGeom prst="triangle">
              <a:avLst/>
            </a:prstGeom>
            <a:noFill/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5" name="Straight Connector 104"/>
            <p:cNvCxnSpPr>
              <a:stCxn id="104" idx="3"/>
            </p:cNvCxnSpPr>
            <p:nvPr/>
          </p:nvCxnSpPr>
          <p:spPr>
            <a:xfrm>
              <a:off x="3027719" y="1787087"/>
              <a:ext cx="363023" cy="1951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TextBox 105"/>
          <p:cNvSpPr txBox="1"/>
          <p:nvPr/>
        </p:nvSpPr>
        <p:spPr>
          <a:xfrm>
            <a:off x="6667128" y="1691590"/>
            <a:ext cx="11663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Courier"/>
                <a:cs typeface="Courier"/>
              </a:rPr>
              <a:t>dataCallback</a:t>
            </a:r>
            <a:r>
              <a:rPr lang="en-US" sz="900" dirty="0" smtClean="0">
                <a:latin typeface="Courier"/>
                <a:cs typeface="Courier"/>
              </a:rPr>
              <a:t>()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657766" y="1871488"/>
            <a:ext cx="1282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Courier"/>
                <a:cs typeface="Courier"/>
              </a:rPr>
              <a:t>paintComponent</a:t>
            </a:r>
            <a:r>
              <a:rPr lang="en-US" sz="900" dirty="0" smtClean="0">
                <a:latin typeface="Courier"/>
                <a:cs typeface="Courier"/>
              </a:rPr>
              <a:t>()</a:t>
            </a:r>
          </a:p>
        </p:txBody>
      </p:sp>
      <p:cxnSp>
        <p:nvCxnSpPr>
          <p:cNvPr id="112" name="Straight Connector 111"/>
          <p:cNvCxnSpPr>
            <a:stCxn id="13" idx="3"/>
          </p:cNvCxnSpPr>
          <p:nvPr/>
        </p:nvCxnSpPr>
        <p:spPr>
          <a:xfrm>
            <a:off x="6307401" y="3059012"/>
            <a:ext cx="241666" cy="0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14" idx="3"/>
          </p:cNvCxnSpPr>
          <p:nvPr/>
        </p:nvCxnSpPr>
        <p:spPr>
          <a:xfrm>
            <a:off x="6307401" y="4323633"/>
            <a:ext cx="241666" cy="1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ounded Rectangle 116"/>
          <p:cNvSpPr/>
          <p:nvPr/>
        </p:nvSpPr>
        <p:spPr>
          <a:xfrm>
            <a:off x="256362" y="1238278"/>
            <a:ext cx="846648" cy="11122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Plot</a:t>
            </a:r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119" name="Group 118"/>
          <p:cNvGrpSpPr/>
          <p:nvPr/>
        </p:nvGrpSpPr>
        <p:grpSpPr>
          <a:xfrm rot="5400000">
            <a:off x="415478" y="2563147"/>
            <a:ext cx="504922" cy="107906"/>
            <a:chOff x="2885819" y="1733134"/>
            <a:chExt cx="504922" cy="107906"/>
          </a:xfrm>
        </p:grpSpPr>
        <p:sp>
          <p:nvSpPr>
            <p:cNvPr id="120" name="Isosceles Triangle 119"/>
            <p:cNvSpPr/>
            <p:nvPr/>
          </p:nvSpPr>
          <p:spPr>
            <a:xfrm rot="16200000">
              <a:off x="2902816" y="1716137"/>
              <a:ext cx="107906" cy="141900"/>
            </a:xfrm>
            <a:prstGeom prst="triangle">
              <a:avLst/>
            </a:prstGeom>
            <a:noFill/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1" name="Straight Connector 120"/>
            <p:cNvCxnSpPr>
              <a:stCxn id="120" idx="3"/>
            </p:cNvCxnSpPr>
            <p:nvPr/>
          </p:nvCxnSpPr>
          <p:spPr>
            <a:xfrm>
              <a:off x="3027719" y="1787087"/>
              <a:ext cx="363022" cy="1951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256362" y="1794389"/>
            <a:ext cx="1282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Courier"/>
                <a:cs typeface="Courier"/>
              </a:rPr>
              <a:t>Paint</a:t>
            </a:r>
          </a:p>
          <a:p>
            <a:r>
              <a:rPr lang="en-US" sz="900" dirty="0" smtClean="0">
                <a:latin typeface="Courier"/>
                <a:cs typeface="Courier"/>
              </a:rPr>
              <a:t>Component()</a:t>
            </a:r>
          </a:p>
        </p:txBody>
      </p:sp>
    </p:spTree>
    <p:extLst>
      <p:ext uri="{BB962C8B-B14F-4D97-AF65-F5344CB8AC3E}">
        <p14:creationId xmlns:p14="http://schemas.microsoft.com/office/powerpoint/2010/main" val="765359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614979" y="2474487"/>
            <a:ext cx="1724971" cy="1240367"/>
            <a:chOff x="522929" y="3255433"/>
            <a:chExt cx="1724971" cy="1240367"/>
          </a:xfrm>
        </p:grpSpPr>
        <p:sp>
          <p:nvSpPr>
            <p:cNvPr id="5" name="Rectangle 4"/>
            <p:cNvSpPr/>
            <p:nvPr/>
          </p:nvSpPr>
          <p:spPr>
            <a:xfrm>
              <a:off x="522929" y="3255433"/>
              <a:ext cx="1724971" cy="124036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774700" y="3381160"/>
              <a:ext cx="4233" cy="911440"/>
            </a:xfrm>
            <a:prstGeom prst="straightConnector1">
              <a:avLst/>
            </a:prstGeom>
            <a:ln w="19050" cmpd="sng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774700" y="4292600"/>
              <a:ext cx="1337733" cy="0"/>
            </a:xfrm>
            <a:prstGeom prst="straightConnector1">
              <a:avLst/>
            </a:prstGeom>
            <a:ln w="19050" cmpd="sng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 7"/>
            <p:cNvSpPr/>
            <p:nvPr/>
          </p:nvSpPr>
          <p:spPr>
            <a:xfrm>
              <a:off x="863600" y="3583110"/>
              <a:ext cx="1227667" cy="236275"/>
            </a:xfrm>
            <a:custGeom>
              <a:avLst/>
              <a:gdLst>
                <a:gd name="connsiteX0" fmla="*/ 0 w 1227667"/>
                <a:gd name="connsiteY0" fmla="*/ 104123 h 236275"/>
                <a:gd name="connsiteX1" fmla="*/ 262467 w 1227667"/>
                <a:gd name="connsiteY1" fmla="*/ 99890 h 236275"/>
                <a:gd name="connsiteX2" fmla="*/ 427567 w 1227667"/>
                <a:gd name="connsiteY2" fmla="*/ 2523 h 236275"/>
                <a:gd name="connsiteX3" fmla="*/ 596900 w 1227667"/>
                <a:gd name="connsiteY3" fmla="*/ 40623 h 236275"/>
                <a:gd name="connsiteX4" fmla="*/ 668867 w 1227667"/>
                <a:gd name="connsiteY4" fmla="*/ 167623 h 236275"/>
                <a:gd name="connsiteX5" fmla="*/ 914400 w 1227667"/>
                <a:gd name="connsiteY5" fmla="*/ 235357 h 236275"/>
                <a:gd name="connsiteX6" fmla="*/ 1227667 w 1227667"/>
                <a:gd name="connsiteY6" fmla="*/ 121057 h 23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7667" h="236275">
                  <a:moveTo>
                    <a:pt x="0" y="104123"/>
                  </a:moveTo>
                  <a:cubicBezTo>
                    <a:pt x="95603" y="110473"/>
                    <a:pt x="191206" y="116823"/>
                    <a:pt x="262467" y="99890"/>
                  </a:cubicBezTo>
                  <a:cubicBezTo>
                    <a:pt x="333728" y="82957"/>
                    <a:pt x="371828" y="12401"/>
                    <a:pt x="427567" y="2523"/>
                  </a:cubicBezTo>
                  <a:cubicBezTo>
                    <a:pt x="483306" y="-7355"/>
                    <a:pt x="556683" y="13106"/>
                    <a:pt x="596900" y="40623"/>
                  </a:cubicBezTo>
                  <a:cubicBezTo>
                    <a:pt x="637117" y="68140"/>
                    <a:pt x="615950" y="135167"/>
                    <a:pt x="668867" y="167623"/>
                  </a:cubicBezTo>
                  <a:cubicBezTo>
                    <a:pt x="721784" y="200079"/>
                    <a:pt x="821267" y="243118"/>
                    <a:pt x="914400" y="235357"/>
                  </a:cubicBezTo>
                  <a:cubicBezTo>
                    <a:pt x="1007533" y="227596"/>
                    <a:pt x="1227667" y="121057"/>
                    <a:pt x="1227667" y="121057"/>
                  </a:cubicBez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863600" y="3471333"/>
              <a:ext cx="1248833" cy="647700"/>
            </a:xfrm>
            <a:custGeom>
              <a:avLst/>
              <a:gdLst>
                <a:gd name="connsiteX0" fmla="*/ 0 w 1248833"/>
                <a:gd name="connsiteY0" fmla="*/ 647700 h 647700"/>
                <a:gd name="connsiteX1" fmla="*/ 152400 w 1248833"/>
                <a:gd name="connsiteY1" fmla="*/ 546100 h 647700"/>
                <a:gd name="connsiteX2" fmla="*/ 309033 w 1248833"/>
                <a:gd name="connsiteY2" fmla="*/ 558800 h 647700"/>
                <a:gd name="connsiteX3" fmla="*/ 512233 w 1248833"/>
                <a:gd name="connsiteY3" fmla="*/ 491067 h 647700"/>
                <a:gd name="connsiteX4" fmla="*/ 668867 w 1248833"/>
                <a:gd name="connsiteY4" fmla="*/ 550334 h 647700"/>
                <a:gd name="connsiteX5" fmla="*/ 859367 w 1248833"/>
                <a:gd name="connsiteY5" fmla="*/ 512234 h 647700"/>
                <a:gd name="connsiteX6" fmla="*/ 1092200 w 1248833"/>
                <a:gd name="connsiteY6" fmla="*/ 131234 h 647700"/>
                <a:gd name="connsiteX7" fmla="*/ 1248833 w 1248833"/>
                <a:gd name="connsiteY7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8833" h="647700">
                  <a:moveTo>
                    <a:pt x="0" y="647700"/>
                  </a:moveTo>
                  <a:cubicBezTo>
                    <a:pt x="50447" y="604308"/>
                    <a:pt x="100895" y="560917"/>
                    <a:pt x="152400" y="546100"/>
                  </a:cubicBezTo>
                  <a:cubicBezTo>
                    <a:pt x="203905" y="531283"/>
                    <a:pt x="249061" y="567972"/>
                    <a:pt x="309033" y="558800"/>
                  </a:cubicBezTo>
                  <a:cubicBezTo>
                    <a:pt x="369005" y="549628"/>
                    <a:pt x="452261" y="492478"/>
                    <a:pt x="512233" y="491067"/>
                  </a:cubicBezTo>
                  <a:cubicBezTo>
                    <a:pt x="572205" y="489656"/>
                    <a:pt x="611011" y="546806"/>
                    <a:pt x="668867" y="550334"/>
                  </a:cubicBezTo>
                  <a:cubicBezTo>
                    <a:pt x="726723" y="553862"/>
                    <a:pt x="788812" y="582084"/>
                    <a:pt x="859367" y="512234"/>
                  </a:cubicBezTo>
                  <a:cubicBezTo>
                    <a:pt x="929923" y="442384"/>
                    <a:pt x="1027289" y="216606"/>
                    <a:pt x="1092200" y="131234"/>
                  </a:cubicBezTo>
                  <a:cubicBezTo>
                    <a:pt x="1157111" y="45862"/>
                    <a:pt x="1248833" y="0"/>
                    <a:pt x="1248833" y="0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863600" y="4144067"/>
              <a:ext cx="1210733" cy="82733"/>
            </a:xfrm>
            <a:custGeom>
              <a:avLst/>
              <a:gdLst>
                <a:gd name="connsiteX0" fmla="*/ 0 w 1210733"/>
                <a:gd name="connsiteY0" fmla="*/ 46933 h 82733"/>
                <a:gd name="connsiteX1" fmla="*/ 177800 w 1210733"/>
                <a:gd name="connsiteY1" fmla="*/ 80800 h 82733"/>
                <a:gd name="connsiteX2" fmla="*/ 313267 w 1210733"/>
                <a:gd name="connsiteY2" fmla="*/ 46933 h 82733"/>
                <a:gd name="connsiteX3" fmla="*/ 397933 w 1210733"/>
                <a:gd name="connsiteY3" fmla="*/ 68100 h 82733"/>
                <a:gd name="connsiteX4" fmla="*/ 503767 w 1210733"/>
                <a:gd name="connsiteY4" fmla="*/ 80800 h 82733"/>
                <a:gd name="connsiteX5" fmla="*/ 774700 w 1210733"/>
                <a:gd name="connsiteY5" fmla="*/ 25766 h 82733"/>
                <a:gd name="connsiteX6" fmla="*/ 927100 w 1210733"/>
                <a:gd name="connsiteY6" fmla="*/ 55400 h 82733"/>
                <a:gd name="connsiteX7" fmla="*/ 1104900 w 1210733"/>
                <a:gd name="connsiteY7" fmla="*/ 366 h 82733"/>
                <a:gd name="connsiteX8" fmla="*/ 1210733 w 1210733"/>
                <a:gd name="connsiteY8" fmla="*/ 30000 h 8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0733" h="82733">
                  <a:moveTo>
                    <a:pt x="0" y="46933"/>
                  </a:moveTo>
                  <a:cubicBezTo>
                    <a:pt x="62794" y="63866"/>
                    <a:pt x="125589" y="80800"/>
                    <a:pt x="177800" y="80800"/>
                  </a:cubicBezTo>
                  <a:cubicBezTo>
                    <a:pt x="230011" y="80800"/>
                    <a:pt x="276578" y="49050"/>
                    <a:pt x="313267" y="46933"/>
                  </a:cubicBezTo>
                  <a:cubicBezTo>
                    <a:pt x="349956" y="44816"/>
                    <a:pt x="366183" y="62456"/>
                    <a:pt x="397933" y="68100"/>
                  </a:cubicBezTo>
                  <a:cubicBezTo>
                    <a:pt x="429683" y="73744"/>
                    <a:pt x="440973" y="87856"/>
                    <a:pt x="503767" y="80800"/>
                  </a:cubicBezTo>
                  <a:cubicBezTo>
                    <a:pt x="566561" y="73744"/>
                    <a:pt x="704145" y="29999"/>
                    <a:pt x="774700" y="25766"/>
                  </a:cubicBezTo>
                  <a:cubicBezTo>
                    <a:pt x="845255" y="21533"/>
                    <a:pt x="872067" y="59633"/>
                    <a:pt x="927100" y="55400"/>
                  </a:cubicBezTo>
                  <a:cubicBezTo>
                    <a:pt x="982133" y="51167"/>
                    <a:pt x="1057628" y="4599"/>
                    <a:pt x="1104900" y="366"/>
                  </a:cubicBezTo>
                  <a:cubicBezTo>
                    <a:pt x="1152172" y="-3867"/>
                    <a:pt x="1210733" y="30000"/>
                    <a:pt x="1210733" y="30000"/>
                  </a:cubicBezTo>
                </a:path>
              </a:pathLst>
            </a:cu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ounded Rectangle 10"/>
          <p:cNvSpPr/>
          <p:nvPr/>
        </p:nvSpPr>
        <p:spPr>
          <a:xfrm>
            <a:off x="678806" y="2428149"/>
            <a:ext cx="846648" cy="11122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PlotHist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026474" y="1232927"/>
            <a:ext cx="846648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PlotAxis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026474" y="4439783"/>
            <a:ext cx="846648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PlotAxis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90741" y="1232927"/>
            <a:ext cx="1166213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PlotYAxis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457350" y="4439783"/>
            <a:ext cx="1144308" cy="11122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PlotXAxisHist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8" name="Curved Connector 17"/>
          <p:cNvCxnSpPr>
            <a:stCxn id="14" idx="3"/>
          </p:cNvCxnSpPr>
          <p:nvPr/>
        </p:nvCxnSpPr>
        <p:spPr>
          <a:xfrm>
            <a:off x="4556954" y="1789038"/>
            <a:ext cx="1309796" cy="1174116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>
            <a:stCxn id="16" idx="3"/>
          </p:cNvCxnSpPr>
          <p:nvPr/>
        </p:nvCxnSpPr>
        <p:spPr>
          <a:xfrm flipV="1">
            <a:off x="5601658" y="3540372"/>
            <a:ext cx="1088516" cy="1455522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stCxn id="11" idx="0"/>
            <a:endCxn id="12" idx="1"/>
          </p:cNvCxnSpPr>
          <p:nvPr/>
        </p:nvCxnSpPr>
        <p:spPr>
          <a:xfrm rot="5400000" flipH="1" flipV="1">
            <a:off x="1244747" y="1646422"/>
            <a:ext cx="639111" cy="924344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>
            <a:stCxn id="11" idx="2"/>
            <a:endCxn id="13" idx="1"/>
          </p:cNvCxnSpPr>
          <p:nvPr/>
        </p:nvCxnSpPr>
        <p:spPr>
          <a:xfrm rot="16200000" flipH="1">
            <a:off x="836540" y="3805960"/>
            <a:ext cx="1455524" cy="924344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Isosceles Triangle 30"/>
          <p:cNvSpPr/>
          <p:nvPr/>
        </p:nvSpPr>
        <p:spPr>
          <a:xfrm rot="16200000">
            <a:off x="2892316" y="4937393"/>
            <a:ext cx="107906" cy="141900"/>
          </a:xfrm>
          <a:prstGeom prst="triangle">
            <a:avLst/>
          </a:prstGeom>
          <a:noFill/>
          <a:ln w="1270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2885819" y="1733134"/>
            <a:ext cx="504922" cy="107906"/>
            <a:chOff x="2885819" y="1733134"/>
            <a:chExt cx="504922" cy="107906"/>
          </a:xfrm>
        </p:grpSpPr>
        <p:sp>
          <p:nvSpPr>
            <p:cNvPr id="32" name="Isosceles Triangle 31"/>
            <p:cNvSpPr/>
            <p:nvPr/>
          </p:nvSpPr>
          <p:spPr>
            <a:xfrm rot="16200000">
              <a:off x="2902816" y="1716137"/>
              <a:ext cx="107906" cy="141900"/>
            </a:xfrm>
            <a:prstGeom prst="triangle">
              <a:avLst/>
            </a:prstGeom>
            <a:noFill/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/>
            <p:cNvCxnSpPr>
              <a:stCxn id="32" idx="3"/>
              <a:endCxn id="14" idx="1"/>
            </p:cNvCxnSpPr>
            <p:nvPr/>
          </p:nvCxnSpPr>
          <p:spPr>
            <a:xfrm>
              <a:off x="3027719" y="1787087"/>
              <a:ext cx="363022" cy="1951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/>
          <p:cNvCxnSpPr>
            <a:stCxn id="31" idx="3"/>
            <a:endCxn id="16" idx="1"/>
          </p:cNvCxnSpPr>
          <p:nvPr/>
        </p:nvCxnSpPr>
        <p:spPr>
          <a:xfrm flipV="1">
            <a:off x="3017219" y="4995894"/>
            <a:ext cx="1440131" cy="12449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415850" y="5062296"/>
            <a:ext cx="1282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Courier"/>
                <a:cs typeface="Courier"/>
              </a:rPr>
              <a:t>paintComponent</a:t>
            </a:r>
            <a:r>
              <a:rPr lang="en-US" sz="900" dirty="0" smtClean="0">
                <a:latin typeface="Courier"/>
                <a:cs typeface="Courier"/>
              </a:rPr>
              <a:t>()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332341" y="1873536"/>
            <a:ext cx="1282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Courier"/>
                <a:cs typeface="Courier"/>
              </a:rPr>
              <a:t>paintComponent</a:t>
            </a:r>
            <a:r>
              <a:rPr lang="en-US" sz="900" dirty="0" smtClean="0">
                <a:latin typeface="Courier"/>
                <a:cs typeface="Courier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062719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6372</TotalTime>
  <Words>882</Words>
  <Application>Microsoft Macintosh PowerPoint</Application>
  <PresentationFormat>On-screen Show (4:3)</PresentationFormat>
  <Paragraphs>272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Kay Rehlich</dc:creator>
  <cp:lastModifiedBy>Kay Rehlich</cp:lastModifiedBy>
  <cp:revision>28</cp:revision>
  <cp:lastPrinted>2016-10-17T08:11:02Z</cp:lastPrinted>
  <dcterms:created xsi:type="dcterms:W3CDTF">2011-02-22T08:15:54Z</dcterms:created>
  <dcterms:modified xsi:type="dcterms:W3CDTF">2016-10-17T09:23:42Z</dcterms:modified>
</cp:coreProperties>
</file>